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85" r:id="rId5"/>
    <p:sldId id="259" r:id="rId6"/>
    <p:sldId id="260" r:id="rId7"/>
    <p:sldId id="261" r:id="rId8"/>
    <p:sldId id="262" r:id="rId9"/>
    <p:sldId id="263" r:id="rId10"/>
    <p:sldId id="264" r:id="rId11"/>
    <p:sldId id="265" r:id="rId12"/>
    <p:sldId id="266" r:id="rId13"/>
    <p:sldId id="267" r:id="rId14"/>
    <p:sldId id="284" r:id="rId15"/>
    <p:sldId id="268" r:id="rId16"/>
    <p:sldId id="269" r:id="rId17"/>
    <p:sldId id="274" r:id="rId18"/>
    <p:sldId id="275" r:id="rId19"/>
    <p:sldId id="276" r:id="rId20"/>
    <p:sldId id="277" r:id="rId21"/>
    <p:sldId id="279" r:id="rId22"/>
    <p:sldId id="280" r:id="rId23"/>
    <p:sldId id="281" r:id="rId24"/>
    <p:sldId id="282" r:id="rId25"/>
    <p:sldId id="283" r:id="rId2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6"/>
    <p:restoredTop sz="94607"/>
  </p:normalViewPr>
  <p:slideViewPr>
    <p:cSldViewPr>
      <p:cViewPr varScale="1">
        <p:scale>
          <a:sx n="124" d="100"/>
          <a:sy n="124" d="100"/>
        </p:scale>
        <p:origin x="1696"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BECAA88-EB28-D34C-B853-A6F944549DDA}" type="datetimeFigureOut">
              <a:rPr lang="en-US" smtClean="0"/>
              <a:pPr/>
              <a:t>10/22/18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966DC7D-2763-5B48-8418-C585848F4931}" type="slidenum">
              <a:rPr lang="en-US" smtClean="0"/>
              <a:pPr/>
              <a:t>‹#›</a:t>
            </a:fld>
            <a:endParaRPr lang="en-US"/>
          </a:p>
        </p:txBody>
      </p:sp>
    </p:spTree>
    <p:extLst>
      <p:ext uri="{BB962C8B-B14F-4D97-AF65-F5344CB8AC3E}">
        <p14:creationId xmlns:p14="http://schemas.microsoft.com/office/powerpoint/2010/main" val="1269256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a:t>
            </a:r>
            <a:r>
              <a:rPr lang="en-US" baseline="0" dirty="0"/>
              <a:t> several slides on observation.</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a:t>
            </a:fld>
            <a:endParaRPr lang="en-US"/>
          </a:p>
        </p:txBody>
      </p:sp>
    </p:spTree>
    <p:extLst>
      <p:ext uri="{BB962C8B-B14F-4D97-AF65-F5344CB8AC3E}">
        <p14:creationId xmlns:p14="http://schemas.microsoft.com/office/powerpoint/2010/main" val="211584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a:t>
            </a:r>
            <a:r>
              <a:rPr lang="en-US" baseline="0" dirty="0"/>
              <a:t> whole slide. Will need the hyperlinks to both products (in red) added once uploaded to the site.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15</a:t>
            </a:fld>
            <a:endParaRPr lang="en-US"/>
          </a:p>
        </p:txBody>
      </p:sp>
    </p:spTree>
    <p:extLst>
      <p:ext uri="{BB962C8B-B14F-4D97-AF65-F5344CB8AC3E}">
        <p14:creationId xmlns:p14="http://schemas.microsoft.com/office/powerpoint/2010/main" val="1212575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all to be consistent with our Teacher’s Guide</a:t>
            </a:r>
          </a:p>
          <a:p>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16</a:t>
            </a:fld>
            <a:endParaRPr lang="en-US"/>
          </a:p>
        </p:txBody>
      </p:sp>
    </p:spTree>
    <p:extLst>
      <p:ext uri="{BB962C8B-B14F-4D97-AF65-F5344CB8AC3E}">
        <p14:creationId xmlns:p14="http://schemas.microsoft.com/office/powerpoint/2010/main" val="1083647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Revised to align with our products. Will need the hyperlinks to products in red added once they are uploaded to the site.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17</a:t>
            </a:fld>
            <a:endParaRPr lang="en-US"/>
          </a:p>
        </p:txBody>
      </p:sp>
    </p:spTree>
    <p:extLst>
      <p:ext uri="{BB962C8B-B14F-4D97-AF65-F5344CB8AC3E}">
        <p14:creationId xmlns:p14="http://schemas.microsoft.com/office/powerpoint/2010/main" val="147674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Will need the hyperlinks to products in red added once they are uploaded to the site.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18</a:t>
            </a:fld>
            <a:endParaRPr lang="en-US"/>
          </a:p>
        </p:txBody>
      </p:sp>
    </p:spTree>
    <p:extLst>
      <p:ext uri="{BB962C8B-B14F-4D97-AF65-F5344CB8AC3E}">
        <p14:creationId xmlns:p14="http://schemas.microsoft.com/office/powerpoint/2010/main" val="193144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Will need the hyperlinks to products in red added once they are uploaded to the site.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19</a:t>
            </a:fld>
            <a:endParaRPr lang="en-US"/>
          </a:p>
        </p:txBody>
      </p:sp>
    </p:spTree>
    <p:extLst>
      <p:ext uri="{BB962C8B-B14F-4D97-AF65-F5344CB8AC3E}">
        <p14:creationId xmlns:p14="http://schemas.microsoft.com/office/powerpoint/2010/main" val="15148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slide. </a:t>
            </a:r>
            <a:r>
              <a:rPr lang="en-US" baseline="0" dirty="0"/>
              <a:t>. Will need the hyperlinks to products in red added once they are uploaded to the site.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20</a:t>
            </a:fld>
            <a:endParaRPr lang="en-US"/>
          </a:p>
        </p:txBody>
      </p:sp>
    </p:spTree>
    <p:extLst>
      <p:ext uri="{BB962C8B-B14F-4D97-AF65-F5344CB8AC3E}">
        <p14:creationId xmlns:p14="http://schemas.microsoft.com/office/powerpoint/2010/main" val="114227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Driver</a:t>
            </a:r>
            <a:r>
              <a:rPr lang="en-US" baseline="0" dirty="0"/>
              <a:t> Participation Event. Revised to align with suggestions in the guides. . Will need the hyperlinks to products in red added once they are uploaded to the site.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21</a:t>
            </a:fld>
            <a:endParaRPr lang="en-US"/>
          </a:p>
        </p:txBody>
      </p:sp>
    </p:spTree>
    <p:extLst>
      <p:ext uri="{BB962C8B-B14F-4D97-AF65-F5344CB8AC3E}">
        <p14:creationId xmlns:p14="http://schemas.microsoft.com/office/powerpoint/2010/main" val="1319620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to align with our calls to action.</a:t>
            </a:r>
          </a:p>
        </p:txBody>
      </p:sp>
      <p:sp>
        <p:nvSpPr>
          <p:cNvPr id="4" name="Slide Number Placeholder 3"/>
          <p:cNvSpPr>
            <a:spLocks noGrp="1"/>
          </p:cNvSpPr>
          <p:nvPr>
            <p:ph type="sldNum" sz="quarter" idx="10"/>
          </p:nvPr>
        </p:nvSpPr>
        <p:spPr/>
        <p:txBody>
          <a:bodyPr/>
          <a:lstStyle/>
          <a:p>
            <a:fld id="{6966DC7D-2763-5B48-8418-C585848F4931}" type="slidenum">
              <a:rPr lang="en-US" smtClean="0"/>
              <a:pPr/>
              <a:t>24</a:t>
            </a:fld>
            <a:endParaRPr lang="en-US"/>
          </a:p>
        </p:txBody>
      </p:sp>
    </p:spTree>
    <p:extLst>
      <p:ext uri="{BB962C8B-B14F-4D97-AF65-F5344CB8AC3E}">
        <p14:creationId xmlns:p14="http://schemas.microsoft.com/office/powerpoint/2010/main" val="1192665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a:t>
            </a:r>
            <a:r>
              <a:rPr lang="en-US" baseline="0" dirty="0"/>
              <a:t> old, broken link</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25</a:t>
            </a:fld>
            <a:endParaRPr lang="en-US"/>
          </a:p>
        </p:txBody>
      </p:sp>
    </p:spTree>
    <p:extLst>
      <p:ext uri="{BB962C8B-B14F-4D97-AF65-F5344CB8AC3E}">
        <p14:creationId xmlns:p14="http://schemas.microsoft.com/office/powerpoint/2010/main" val="197427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to match campaign</a:t>
            </a:r>
            <a:r>
              <a:rPr lang="en-US" baseline="0" dirty="0"/>
              <a:t> language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3</a:t>
            </a:fld>
            <a:endParaRPr lang="en-US"/>
          </a:p>
        </p:txBody>
      </p:sp>
    </p:spTree>
    <p:extLst>
      <p:ext uri="{BB962C8B-B14F-4D97-AF65-F5344CB8AC3E}">
        <p14:creationId xmlns:p14="http://schemas.microsoft.com/office/powerpoint/2010/main" val="105056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p20:notes"/>
          <p:cNvSpPr txBox="1">
            <a:spLocks noGrp="1"/>
          </p:cNvSpPr>
          <p:nvPr>
            <p:ph type="body" idx="1"/>
          </p:nvPr>
        </p:nvSpPr>
        <p:spPr>
          <a:xfrm>
            <a:off x="914400" y="3257550"/>
            <a:ext cx="7315200" cy="3086100"/>
          </a:xfrm>
          <a:prstGeom prst="rect">
            <a:avLst/>
          </a:prstGeom>
          <a:noFill/>
          <a:ln>
            <a:noFill/>
          </a:ln>
        </p:spPr>
        <p:txBody>
          <a:bodyPr spcFirstLastPara="1" wrap="square" lIns="93175" tIns="46575" rIns="93175" bIns="46575" anchor="t" anchorCtr="0">
            <a:noAutofit/>
          </a:bodyPr>
          <a:lstStyle/>
          <a:p>
            <a:pPr marL="0" marR="0" lvl="0" indent="-88900" algn="l" rtl="0">
              <a:spcBef>
                <a:spcPts val="0"/>
              </a:spcBef>
              <a:spcAft>
                <a:spcPts val="0"/>
              </a:spcAft>
              <a:buClr>
                <a:schemeClr val="dk1"/>
              </a:buClr>
              <a:buSzPts val="1400"/>
              <a:buFont typeface="Arial"/>
              <a:buChar char="•"/>
            </a:pPr>
            <a:r>
              <a:rPr lang="en-US" sz="1400" b="0" i="0" u="none" strike="noStrike" cap="none">
                <a:solidFill>
                  <a:schemeClr val="dk1"/>
                </a:solidFill>
                <a:latin typeface="Calibri"/>
                <a:ea typeface="Calibri"/>
                <a:cs typeface="Calibri"/>
                <a:sym typeface="Calibri"/>
              </a:rPr>
              <a:t> So now that we’ve described why it is so important to reduce Air Toxics, in particular Mobile Source Air Toxics, lets talk about why we are focusing on air pollution at schools. </a:t>
            </a:r>
            <a:endParaRPr/>
          </a:p>
          <a:p>
            <a:pPr marL="0" marR="0" lvl="0" indent="0" algn="l" rtl="0">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35" name="Google Shape;235;p20:notes"/>
          <p:cNvSpPr txBox="1">
            <a:spLocks noGrp="1"/>
          </p:cNvSpPr>
          <p:nvPr>
            <p:ph type="sldNum" idx="12"/>
          </p:nvPr>
        </p:nvSpPr>
        <p:spPr>
          <a:xfrm>
            <a:off x="5179484" y="6513910"/>
            <a:ext cx="3962400" cy="3429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spcAft>
                  <a:spcPts val="0"/>
                </a:spcAft>
                <a:buNone/>
              </a:p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a:t>
            </a:r>
            <a:r>
              <a:rPr lang="en-US" baseline="0" dirty="0"/>
              <a:t> to update with current info.</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5</a:t>
            </a:fld>
            <a:endParaRPr lang="en-US"/>
          </a:p>
        </p:txBody>
      </p:sp>
    </p:spTree>
    <p:extLst>
      <p:ext uri="{BB962C8B-B14F-4D97-AF65-F5344CB8AC3E}">
        <p14:creationId xmlns:p14="http://schemas.microsoft.com/office/powerpoint/2010/main" val="128348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6</a:t>
            </a:fld>
            <a:endParaRPr lang="en-US"/>
          </a:p>
        </p:txBody>
      </p:sp>
    </p:spTree>
    <p:extLst>
      <p:ext uri="{BB962C8B-B14F-4D97-AF65-F5344CB8AC3E}">
        <p14:creationId xmlns:p14="http://schemas.microsoft.com/office/powerpoint/2010/main" val="985878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comment on engines</a:t>
            </a:r>
            <a:r>
              <a:rPr lang="en-US" baseline="0" dirty="0"/>
              <a:t> to be consistent with current language.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10</a:t>
            </a:fld>
            <a:endParaRPr lang="en-US"/>
          </a:p>
        </p:txBody>
      </p:sp>
    </p:spTree>
    <p:extLst>
      <p:ext uri="{BB962C8B-B14F-4D97-AF65-F5344CB8AC3E}">
        <p14:creationId xmlns:p14="http://schemas.microsoft.com/office/powerpoint/2010/main" val="143271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third bullet</a:t>
            </a:r>
          </a:p>
        </p:txBody>
      </p:sp>
      <p:sp>
        <p:nvSpPr>
          <p:cNvPr id="4" name="Slide Number Placeholder 3"/>
          <p:cNvSpPr>
            <a:spLocks noGrp="1"/>
          </p:cNvSpPr>
          <p:nvPr>
            <p:ph type="sldNum" sz="quarter" idx="10"/>
          </p:nvPr>
        </p:nvSpPr>
        <p:spPr/>
        <p:txBody>
          <a:bodyPr/>
          <a:lstStyle/>
          <a:p>
            <a:fld id="{6966DC7D-2763-5B48-8418-C585848F4931}" type="slidenum">
              <a:rPr lang="en-US" smtClean="0"/>
              <a:pPr/>
              <a:t>11</a:t>
            </a:fld>
            <a:endParaRPr lang="en-US"/>
          </a:p>
        </p:txBody>
      </p:sp>
    </p:spTree>
    <p:extLst>
      <p:ext uri="{BB962C8B-B14F-4D97-AF65-F5344CB8AC3E}">
        <p14:creationId xmlns:p14="http://schemas.microsoft.com/office/powerpoint/2010/main" val="56561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new</a:t>
            </a:r>
            <a:r>
              <a:rPr lang="en-US" baseline="0" dirty="0"/>
              <a:t> slide</a:t>
            </a:r>
            <a:endParaRPr lang="en-US" dirty="0"/>
          </a:p>
        </p:txBody>
      </p:sp>
      <p:sp>
        <p:nvSpPr>
          <p:cNvPr id="4" name="Slide Number Placeholder 3"/>
          <p:cNvSpPr>
            <a:spLocks noGrp="1"/>
          </p:cNvSpPr>
          <p:nvPr>
            <p:ph type="sldNum" sz="quarter" idx="10"/>
          </p:nvPr>
        </p:nvSpPr>
        <p:spPr/>
        <p:txBody>
          <a:bodyPr/>
          <a:lstStyle/>
          <a:p>
            <a:fld id="{6966DC7D-2763-5B48-8418-C585848F4931}" type="slidenum">
              <a:rPr lang="en-US" smtClean="0"/>
              <a:pPr/>
              <a:t>14</a:t>
            </a:fld>
            <a:endParaRPr lang="en-US"/>
          </a:p>
        </p:txBody>
      </p:sp>
    </p:spTree>
    <p:extLst>
      <p:ext uri="{BB962C8B-B14F-4D97-AF65-F5344CB8AC3E}">
        <p14:creationId xmlns:p14="http://schemas.microsoft.com/office/powerpoint/2010/main" val="422482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46C48"/>
                </a:solidFill>
                <a:latin typeface="Montserrat"/>
                <a:cs typeface="Montserrat"/>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Montserrat"/>
                <a:cs typeface="Montserra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46C48"/>
                </a:solidFill>
                <a:latin typeface="Montserrat"/>
                <a:cs typeface="Montserra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256778" y="495229"/>
            <a:ext cx="2544668" cy="1017251"/>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1066800"/>
            <a:ext cx="3048000" cy="0"/>
          </a:xfrm>
          <a:custGeom>
            <a:avLst/>
            <a:gdLst/>
            <a:ahLst/>
            <a:cxnLst/>
            <a:rect l="l" t="t" r="r" b="b"/>
            <a:pathLst>
              <a:path w="3048000">
                <a:moveTo>
                  <a:pt x="0" y="0"/>
                </a:moveTo>
                <a:lnTo>
                  <a:pt x="3048000" y="0"/>
                </a:lnTo>
              </a:path>
            </a:pathLst>
          </a:custGeom>
          <a:ln w="28574">
            <a:solidFill>
              <a:srgbClr val="187E55"/>
            </a:solidFill>
          </a:ln>
        </p:spPr>
        <p:txBody>
          <a:bodyPr wrap="square" lIns="0" tIns="0" rIns="0" bIns="0" rtlCol="0"/>
          <a:lstStyle/>
          <a:p>
            <a:endParaRPr/>
          </a:p>
        </p:txBody>
      </p:sp>
      <p:sp>
        <p:nvSpPr>
          <p:cNvPr id="18" name="bk object 18"/>
          <p:cNvSpPr/>
          <p:nvPr/>
        </p:nvSpPr>
        <p:spPr>
          <a:xfrm>
            <a:off x="6019800" y="1055594"/>
            <a:ext cx="3124200" cy="11430"/>
          </a:xfrm>
          <a:custGeom>
            <a:avLst/>
            <a:gdLst/>
            <a:ahLst/>
            <a:cxnLst/>
            <a:rect l="l" t="t" r="r" b="b"/>
            <a:pathLst>
              <a:path w="3124200" h="11430">
                <a:moveTo>
                  <a:pt x="0" y="11205"/>
                </a:moveTo>
                <a:lnTo>
                  <a:pt x="3124199" y="0"/>
                </a:lnTo>
              </a:path>
            </a:pathLst>
          </a:custGeom>
          <a:ln w="28574">
            <a:solidFill>
              <a:srgbClr val="187E55"/>
            </a:solidFill>
          </a:ln>
        </p:spPr>
        <p:txBody>
          <a:bodyPr wrap="square" lIns="0" tIns="0" rIns="0" bIns="0" rtlCol="0"/>
          <a:lstStyle/>
          <a:p>
            <a:endParaRPr/>
          </a:p>
        </p:txBody>
      </p:sp>
      <p:sp>
        <p:nvSpPr>
          <p:cNvPr id="19" name="bk object 19"/>
          <p:cNvSpPr/>
          <p:nvPr/>
        </p:nvSpPr>
        <p:spPr>
          <a:xfrm>
            <a:off x="0" y="6477000"/>
            <a:ext cx="9144000" cy="0"/>
          </a:xfrm>
          <a:custGeom>
            <a:avLst/>
            <a:gdLst/>
            <a:ahLst/>
            <a:cxnLst/>
            <a:rect l="l" t="t" r="r" b="b"/>
            <a:pathLst>
              <a:path w="9144000">
                <a:moveTo>
                  <a:pt x="0" y="0"/>
                </a:moveTo>
                <a:lnTo>
                  <a:pt x="9143999" y="0"/>
                </a:lnTo>
              </a:path>
            </a:pathLst>
          </a:custGeom>
          <a:ln w="28574">
            <a:solidFill>
              <a:srgbClr val="187E55"/>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146C48"/>
                </a:solidFill>
                <a:latin typeface="Montserrat"/>
                <a:cs typeface="Montserra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524000" y="274638"/>
            <a:ext cx="71628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156C48"/>
              </a:buClr>
              <a:buSzPts val="3600"/>
              <a:buFont typeface="Montserrat SemiBold"/>
              <a:buNone/>
              <a:defRPr sz="3600" b="0" i="0" u="none" strike="noStrike" cap="none">
                <a:solidFill>
                  <a:srgbClr val="156C48"/>
                </a:solidFill>
                <a:latin typeface="Montserrat SemiBold"/>
                <a:ea typeface="Montserrat SemiBold"/>
                <a:cs typeface="Montserrat SemiBold"/>
                <a:sym typeface="Montserra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81000" algn="l" rtl="0">
              <a:spcBef>
                <a:spcPts val="24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Montserrat"/>
                <a:ea typeface="Montserrat"/>
                <a:cs typeface="Montserrat"/>
                <a:sym typeface="Montserrat"/>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81000" algn="l" rtl="0">
              <a:spcBef>
                <a:spcPts val="24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Montserrat"/>
                <a:ea typeface="Montserrat"/>
                <a:cs typeface="Montserrat"/>
                <a:sym typeface="Montserrat"/>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85775" y="409575"/>
            <a:ext cx="781055" cy="781055"/>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368300" y="262699"/>
            <a:ext cx="8407400" cy="1126490"/>
          </a:xfrm>
          <a:prstGeom prst="rect">
            <a:avLst/>
          </a:prstGeom>
        </p:spPr>
        <p:txBody>
          <a:bodyPr wrap="square" lIns="0" tIns="0" rIns="0" bIns="0">
            <a:spAutoFit/>
          </a:bodyPr>
          <a:lstStyle>
            <a:lvl1pPr>
              <a:defRPr sz="3600" b="1" i="0">
                <a:solidFill>
                  <a:srgbClr val="146C48"/>
                </a:solidFill>
                <a:latin typeface="Montserrat"/>
                <a:cs typeface="Montserrat"/>
              </a:defRPr>
            </a:lvl1pPr>
          </a:lstStyle>
          <a:p>
            <a:endParaRPr/>
          </a:p>
        </p:txBody>
      </p:sp>
      <p:sp>
        <p:nvSpPr>
          <p:cNvPr id="3" name="Holder 3"/>
          <p:cNvSpPr>
            <a:spLocks noGrp="1"/>
          </p:cNvSpPr>
          <p:nvPr>
            <p:ph type="body" idx="1"/>
          </p:nvPr>
        </p:nvSpPr>
        <p:spPr>
          <a:xfrm>
            <a:off x="544859" y="1735644"/>
            <a:ext cx="8054280" cy="4239260"/>
          </a:xfrm>
          <a:prstGeom prst="rect">
            <a:avLst/>
          </a:prstGeom>
        </p:spPr>
        <p:txBody>
          <a:bodyPr wrap="square" lIns="0" tIns="0" rIns="0" bIns="0">
            <a:spAutoFit/>
          </a:bodyPr>
          <a:lstStyle>
            <a:lvl1pPr>
              <a:defRPr sz="2400" b="0" i="0">
                <a:solidFill>
                  <a:schemeClr val="tx1"/>
                </a:solidFill>
                <a:latin typeface="Montserrat"/>
                <a:cs typeface="Montserrat"/>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10/22/18</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de.state.md.us/programs/Air/MobileSources/idlefreeMD/Documents/SchoolsAndIdling.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hyperlink" Target="http://www.mde.state.md.us/programs/Air/MobileSources/idlefreeMD/Pages/index.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hyperlink" Target="http://www.mde.state.md.us/programs/Air/MobileSources/idlefreeMD/Documents/GuideForSchool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mde.state.md.us/programs/Air/MobileSources/idlefreeMD/Documents/IdleReductionFactSheet.pdf" TargetMode="External"/><Relationship Id="rId13" Type="http://schemas.openxmlformats.org/officeDocument/2006/relationships/hyperlink" Target="http://www.mde.state.md.us/programs/Air/MobileSources/idlefreeMD/Documents/SchoolDecal.pdf" TargetMode="External"/><Relationship Id="rId18" Type="http://schemas.openxmlformats.org/officeDocument/2006/relationships/hyperlink" Target="http://www.mde.state.md.us/programs/Air/MobileSources/idlefreeMD/Pages/index.aspx" TargetMode="External"/><Relationship Id="rId3" Type="http://schemas.openxmlformats.org/officeDocument/2006/relationships/hyperlink" Target="http://www.mde.state.md.us/programs/Air/MobileSources/idlefreeMD/Documents/GuideForSchools.pdf" TargetMode="External"/><Relationship Id="rId7" Type="http://schemas.openxmlformats.org/officeDocument/2006/relationships/hyperlink" Target="http://www.mde.state.md.us/programs/Air/MobileSources/idlefreeMD/Documents/IdleReductionPolicyforSchools.doc" TargetMode="External"/><Relationship Id="rId12" Type="http://schemas.openxmlformats.org/officeDocument/2006/relationships/hyperlink" Target="http://www.mde.state.md.us/programs/Air/MobileSources/idlefreeMD/Documents/IdleFreeZone.pdf" TargetMode="External"/><Relationship Id="rId17" Type="http://schemas.openxmlformats.org/officeDocument/2006/relationships/hyperlink" Target="http://www.mde.state.md.us/programs/Air/MobileSources/idlefreeMD/Documents/FacebookMarketingPlan.pdf" TargetMode="External"/><Relationship Id="rId2" Type="http://schemas.openxmlformats.org/officeDocument/2006/relationships/notesSlide" Target="../notesSlides/notesSlide12.xml"/><Relationship Id="rId16" Type="http://schemas.openxmlformats.org/officeDocument/2006/relationships/hyperlink" Target="http://www.mde.state.md.us/programs/Air/MobileSources/idlefreeMD/Documents/TeachersGuide.doc" TargetMode="External"/><Relationship Id="rId1" Type="http://schemas.openxmlformats.org/officeDocument/2006/relationships/slideLayout" Target="../slideLayouts/slideLayout2.xml"/><Relationship Id="rId6" Type="http://schemas.openxmlformats.org/officeDocument/2006/relationships/hyperlink" Target="http://www.mde.state.md.us/programs/Air/MobileSources/idlefreeMD/Documents/IdlingImpactPoster.pdf" TargetMode="External"/><Relationship Id="rId11" Type="http://schemas.openxmlformats.org/officeDocument/2006/relationships/hyperlink" Target="http://www.mde.state.md.us/programs/Air/MobileSources/idlefreeMD/Documents/SampleLetterToTeachers.doc" TargetMode="External"/><Relationship Id="rId5" Type="http://schemas.openxmlformats.org/officeDocument/2006/relationships/hyperlink" Target="http://www.mde.state.md.us/programs/Air/MobileSources/idlefreeMD/Documents/SchoolsAndIdling.pdf" TargetMode="External"/><Relationship Id="rId15" Type="http://schemas.openxmlformats.org/officeDocument/2006/relationships/hyperlink" Target="http://www.mde.state.md.us/programs/Air/MobileSources/idlefreeMD/Documents/PledgePoster.pdf" TargetMode="External"/><Relationship Id="rId10" Type="http://schemas.openxmlformats.org/officeDocument/2006/relationships/hyperlink" Target="http://www.mde.state.md.us/programs/Air/MobileSources/idlefreeMD/Documents/SampleLetterToBusDrivers.doc" TargetMode="External"/><Relationship Id="rId19" Type="http://schemas.openxmlformats.org/officeDocument/2006/relationships/image" Target="../media/image19.png"/><Relationship Id="rId4" Type="http://schemas.openxmlformats.org/officeDocument/2006/relationships/hyperlink" Target="http://www.mde.state.md.us/programs/Air/MobileSources/idlefreeMD/Documents/IdleFreeMDSchools.pptx" TargetMode="External"/><Relationship Id="rId9" Type="http://schemas.openxmlformats.org/officeDocument/2006/relationships/hyperlink" Target="http://www.mde.state.md.us/programs/Air/MobileSources/idlefreeMD/Documents/SampleLetterToParents.doc" TargetMode="External"/><Relationship Id="rId14" Type="http://schemas.openxmlformats.org/officeDocument/2006/relationships/hyperlink" Target="http://www.mde.state.md.us/programs/Air/MobileSources/idlefreeMD/Documents/IndividualPledge.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mde.state.md.us/programs/Air/MobileSources/idlefreeMD/Documents/IdleReductionPolicyforSchools.do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http://www.mde.state.md.us/programs/Air/MobileSources/idlefreeMD/Documents/IndividualPledge.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mde.state.md.us/programs/Air/MobileSources/idlefreeMD/Documents/IdleFreeZone.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mde.state.md.us/programs/Air/MobileSources/idlefreeMD/Documents/SchoolDecal.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www.mde.state.md.us/programs/Air/MobileSources/idlefreeMD/Documents/CoverImage.jp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mde.state.md.us/programs/Air/MobileSources/idlefreeMD/Documents/TeachersGuide.do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mde.state.md.us/programs/Air/MobileSources/idlefreeMD/PublishingImages/Final_IFMD_Color%20%285%29.zi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www.facebook.com/MDEnvironment" TargetMode="External"/><Relationship Id="rId7" Type="http://schemas.openxmlformats.org/officeDocument/2006/relationships/hyperlink" Target="mailto:mde.idlefreemd@maryland.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twitter.com/MDEnvironment" TargetMode="External"/><Relationship Id="rId5" Type="http://schemas.openxmlformats.org/officeDocument/2006/relationships/hyperlink" Target="https://www.instagram.com/MD_Environment/" TargetMode="External"/><Relationship Id="rId4" Type="http://schemas.openxmlformats.org/officeDocument/2006/relationships/hyperlink" Target="https://www.youtube.com/playlist?list=PLlgoHh4Po1J1aVVwT-EnWlFrttMKSRZyk"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mde.state.md.us/programs/Air/MobileSources/idlefreeMD/Pages/index.aspx"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michael.stricker@maryland.gov" TargetMode="External"/><Relationship Id="rId5" Type="http://schemas.openxmlformats.org/officeDocument/2006/relationships/image" Target="../media/image25.png"/><Relationship Id="rId4" Type="http://schemas.openxmlformats.org/officeDocument/2006/relationships/hyperlink" Target="http://www.turnyourengineoff.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5xKupuMrdAhWtTN8KHUqGCCIQjRx6BAgBEAU&amp;url=https://www.sbs.com.au/topics/life/family/article/2016/07/18/do-kids-grow-out-childhood-asthma&amp;psig=AOvVaw3OaaKt95OYRStcpYU02YJ9&amp;ust=1537562357918916"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575674"/>
            <a:ext cx="9143999" cy="887422"/>
          </a:xfrm>
          <a:prstGeom prst="rect">
            <a:avLst/>
          </a:prstGeom>
        </p:spPr>
        <p:txBody>
          <a:bodyPr vert="horz" wrap="square" lIns="0" tIns="12700" rIns="0" bIns="0" rtlCol="0">
            <a:spAutoFit/>
          </a:bodyPr>
          <a:lstStyle/>
          <a:p>
            <a:pPr marL="12700" algn="ctr">
              <a:lnSpc>
                <a:spcPct val="100000"/>
              </a:lnSpc>
              <a:spcBef>
                <a:spcPts val="100"/>
              </a:spcBef>
            </a:pPr>
            <a:r>
              <a:rPr spc="100" dirty="0"/>
              <a:t>Clean Air for Maryland</a:t>
            </a:r>
            <a:r>
              <a:rPr lang="en-US" spc="100" dirty="0"/>
              <a:t>'s</a:t>
            </a:r>
            <a:r>
              <a:rPr spc="100" dirty="0"/>
              <a:t> Kids</a:t>
            </a:r>
          </a:p>
          <a:p>
            <a:pPr marL="38735" algn="ctr">
              <a:lnSpc>
                <a:spcPct val="100000"/>
              </a:lnSpc>
              <a:spcBef>
                <a:spcPts val="100"/>
              </a:spcBef>
            </a:pPr>
            <a:r>
              <a:rPr sz="2000" spc="-10" dirty="0"/>
              <a:t>How to start an idle reduction program at your school</a:t>
            </a:r>
          </a:p>
        </p:txBody>
      </p:sp>
      <p:sp>
        <p:nvSpPr>
          <p:cNvPr id="3" name="object 3"/>
          <p:cNvSpPr/>
          <p:nvPr/>
        </p:nvSpPr>
        <p:spPr>
          <a:xfrm>
            <a:off x="3657600" y="4267199"/>
            <a:ext cx="1676400" cy="18287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39700" y="457200"/>
            <a:ext cx="9004300" cy="517449"/>
          </a:xfrm>
          <a:prstGeom prst="rect">
            <a:avLst/>
          </a:prstGeom>
        </p:spPr>
        <p:txBody>
          <a:bodyPr vert="horz" wrap="square" lIns="0" tIns="29845" rIns="0" bIns="0" rtlCol="0">
            <a:spAutoFit/>
          </a:bodyPr>
          <a:lstStyle/>
          <a:p>
            <a:pPr marL="1355725" marR="5080">
              <a:lnSpc>
                <a:spcPts val="3829"/>
              </a:lnSpc>
              <a:spcBef>
                <a:spcPts val="235"/>
              </a:spcBef>
            </a:pPr>
            <a:r>
              <a:rPr sz="3200" spc="85" dirty="0"/>
              <a:t>“Isn’t </a:t>
            </a:r>
            <a:r>
              <a:rPr sz="3200" spc="10" dirty="0"/>
              <a:t>idling </a:t>
            </a:r>
            <a:r>
              <a:rPr sz="3200" spc="75" dirty="0"/>
              <a:t>good </a:t>
            </a:r>
            <a:r>
              <a:rPr sz="3200" spc="15" dirty="0"/>
              <a:t>for </a:t>
            </a:r>
            <a:r>
              <a:rPr sz="3200" spc="50" dirty="0"/>
              <a:t>your</a:t>
            </a:r>
            <a:r>
              <a:rPr lang="en-US" sz="3200" spc="50" dirty="0"/>
              <a:t> </a:t>
            </a:r>
            <a:r>
              <a:rPr sz="3200" spc="130" dirty="0"/>
              <a:t>engine?”</a:t>
            </a:r>
            <a:endParaRPr sz="3200" dirty="0"/>
          </a:p>
        </p:txBody>
      </p:sp>
      <p:sp>
        <p:nvSpPr>
          <p:cNvPr id="4" name="object 4"/>
          <p:cNvSpPr txBox="1"/>
          <p:nvPr/>
        </p:nvSpPr>
        <p:spPr>
          <a:xfrm>
            <a:off x="720725" y="1981200"/>
            <a:ext cx="2784475" cy="3334887"/>
          </a:xfrm>
          <a:prstGeom prst="rect">
            <a:avLst/>
          </a:prstGeom>
        </p:spPr>
        <p:txBody>
          <a:bodyPr vert="horz" wrap="square" lIns="0" tIns="10795" rIns="0" bIns="0" rtlCol="0">
            <a:noAutofit/>
          </a:bodyPr>
          <a:lstStyle/>
          <a:p>
            <a:pPr marL="355600" marR="65405" indent="-342900">
              <a:lnSpc>
                <a:spcPct val="100400"/>
              </a:lnSpc>
              <a:spcBef>
                <a:spcPts val="85"/>
              </a:spcBef>
              <a:buFont typeface="Arial" charset="0"/>
              <a:buChar char="•"/>
            </a:pPr>
            <a:r>
              <a:rPr sz="2400" spc="10" dirty="0">
                <a:latin typeface="arial" charset="0"/>
                <a:cs typeface="Montserrat"/>
              </a:rPr>
              <a:t>Idling </a:t>
            </a:r>
            <a:r>
              <a:rPr lang="en-US" sz="2400" spc="10" dirty="0">
                <a:latin typeface="arial" charset="0"/>
                <a:cs typeface="Montserrat"/>
              </a:rPr>
              <a:t>damages engines and decreases engine life</a:t>
            </a:r>
            <a:r>
              <a:rPr sz="2400" spc="10" dirty="0">
                <a:latin typeface="arial" charset="0"/>
                <a:cs typeface="Montserrat"/>
              </a:rPr>
              <a:t>.</a:t>
            </a:r>
          </a:p>
          <a:p>
            <a:pPr marL="355600" marR="5080" indent="-342900">
              <a:lnSpc>
                <a:spcPct val="100400"/>
              </a:lnSpc>
              <a:spcBef>
                <a:spcPts val="1800"/>
              </a:spcBef>
              <a:buFont typeface="Arial" charset="0"/>
              <a:buChar char="•"/>
            </a:pPr>
            <a:r>
              <a:rPr sz="2400" spc="10" dirty="0">
                <a:latin typeface="arial" charset="0"/>
                <a:cs typeface="Montserrat"/>
              </a:rPr>
              <a:t>Modern cars</a:t>
            </a:r>
            <a:r>
              <a:rPr lang="en-US" sz="2400" spc="10" dirty="0">
                <a:latin typeface="arial" charset="0"/>
                <a:cs typeface="Montserrat"/>
              </a:rPr>
              <a:t> </a:t>
            </a:r>
            <a:r>
              <a:rPr sz="2400" spc="10" dirty="0">
                <a:latin typeface="arial" charset="0"/>
                <a:cs typeface="Montserrat"/>
              </a:rPr>
              <a:t>warm</a:t>
            </a:r>
            <a:r>
              <a:rPr lang="en-US" sz="2400" spc="10" dirty="0">
                <a:latin typeface="arial" charset="0"/>
                <a:cs typeface="Montserrat"/>
              </a:rPr>
              <a:t> </a:t>
            </a:r>
            <a:r>
              <a:rPr sz="2400" spc="10" dirty="0">
                <a:latin typeface="arial" charset="0"/>
                <a:cs typeface="Montserrat"/>
              </a:rPr>
              <a:t>up faster by being</a:t>
            </a:r>
            <a:r>
              <a:rPr lang="en-US" sz="2400" spc="10" dirty="0">
                <a:latin typeface="arial" charset="0"/>
                <a:cs typeface="Montserrat"/>
              </a:rPr>
              <a:t> </a:t>
            </a:r>
            <a:r>
              <a:rPr sz="2400" spc="10" dirty="0">
                <a:latin typeface="arial" charset="0"/>
                <a:cs typeface="Montserrat"/>
              </a:rPr>
              <a:t>driven than by idling.</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957" r="-6957"/>
          <a:stretch/>
        </p:blipFill>
        <p:spPr>
          <a:xfrm>
            <a:off x="3657600" y="1879600"/>
            <a:ext cx="5257800" cy="3505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9849" b="-25"/>
          <a:stretch/>
        </p:blipFill>
        <p:spPr>
          <a:xfrm>
            <a:off x="457200" y="1524000"/>
            <a:ext cx="8305800" cy="2209800"/>
          </a:xfrm>
          <a:prstGeom prst="rect">
            <a:avLst/>
          </a:prstGeom>
        </p:spPr>
      </p:pic>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2400" y="457200"/>
            <a:ext cx="9080500" cy="517449"/>
          </a:xfrm>
          <a:prstGeom prst="rect">
            <a:avLst/>
          </a:prstGeom>
        </p:spPr>
        <p:txBody>
          <a:bodyPr vert="horz" wrap="square" lIns="0" tIns="29845" rIns="0" bIns="0" rtlCol="0">
            <a:spAutoFit/>
          </a:bodyPr>
          <a:lstStyle/>
          <a:p>
            <a:pPr marL="1355725" marR="5080">
              <a:lnSpc>
                <a:spcPts val="3829"/>
              </a:lnSpc>
              <a:spcBef>
                <a:spcPts val="235"/>
              </a:spcBef>
            </a:pPr>
            <a:r>
              <a:rPr sz="3200" spc="85" dirty="0"/>
              <a:t>“Isn’t </a:t>
            </a:r>
            <a:r>
              <a:rPr sz="3200" spc="10" dirty="0"/>
              <a:t>idling </a:t>
            </a:r>
            <a:r>
              <a:rPr sz="3200" spc="75" dirty="0"/>
              <a:t>good </a:t>
            </a:r>
            <a:r>
              <a:rPr sz="3200" spc="15" dirty="0"/>
              <a:t>for </a:t>
            </a:r>
            <a:r>
              <a:rPr sz="3200" spc="50" dirty="0"/>
              <a:t>your</a:t>
            </a:r>
            <a:r>
              <a:rPr lang="en-US" sz="3200" spc="50" dirty="0"/>
              <a:t> </a:t>
            </a:r>
            <a:r>
              <a:rPr sz="3200" spc="130" dirty="0"/>
              <a:t>engine?”</a:t>
            </a:r>
            <a:endParaRPr sz="3200" dirty="0"/>
          </a:p>
        </p:txBody>
      </p:sp>
      <p:sp>
        <p:nvSpPr>
          <p:cNvPr id="4" name="object 4"/>
          <p:cNvSpPr txBox="1"/>
          <p:nvPr/>
        </p:nvSpPr>
        <p:spPr>
          <a:xfrm>
            <a:off x="533400" y="3886200"/>
            <a:ext cx="8305800" cy="2688557"/>
          </a:xfrm>
          <a:prstGeom prst="rect">
            <a:avLst/>
          </a:prstGeom>
        </p:spPr>
        <p:txBody>
          <a:bodyPr vert="horz" wrap="square" lIns="0" tIns="10795" rIns="0" bIns="0" rtlCol="0">
            <a:noAutofit/>
          </a:bodyPr>
          <a:lstStyle/>
          <a:p>
            <a:pPr marL="306705" marR="88265" indent="-294005">
              <a:lnSpc>
                <a:spcPct val="100400"/>
              </a:lnSpc>
              <a:spcBef>
                <a:spcPts val="85"/>
              </a:spcBef>
              <a:buClr>
                <a:srgbClr val="50555C"/>
              </a:buClr>
              <a:buFont typeface="Arial"/>
              <a:buChar char="•"/>
              <a:tabLst>
                <a:tab pos="306705" algn="l"/>
                <a:tab pos="307340" algn="l"/>
              </a:tabLst>
            </a:pPr>
            <a:r>
              <a:rPr sz="2200" spc="10" dirty="0">
                <a:latin typeface="arial" charset="0"/>
                <a:cs typeface="Montserrat"/>
              </a:rPr>
              <a:t>Idling can produce sulfuric acid, which eats away at the engine and other components.</a:t>
            </a:r>
          </a:p>
          <a:p>
            <a:pPr marL="306705" marR="5080" indent="-294005">
              <a:lnSpc>
                <a:spcPct val="100400"/>
              </a:lnSpc>
              <a:spcBef>
                <a:spcPts val="1200"/>
              </a:spcBef>
              <a:buClr>
                <a:srgbClr val="50555C"/>
              </a:buClr>
              <a:buFont typeface="Arial"/>
              <a:buChar char="•"/>
              <a:tabLst>
                <a:tab pos="306705" algn="l"/>
                <a:tab pos="307340" algn="l"/>
              </a:tabLst>
            </a:pPr>
            <a:r>
              <a:rPr lang="en-US" sz="2200" spc="10" dirty="0">
                <a:latin typeface="arial" charset="0"/>
                <a:cs typeface="Montserrat"/>
              </a:rPr>
              <a:t>Idling </a:t>
            </a:r>
            <a:r>
              <a:rPr sz="2200" spc="10" dirty="0">
                <a:latin typeface="arial" charset="0"/>
                <a:cs typeface="Montserrat"/>
              </a:rPr>
              <a:t>results in lower temperatures in</a:t>
            </a:r>
            <a:r>
              <a:rPr lang="en-US" sz="2200" spc="10" dirty="0">
                <a:latin typeface="arial" charset="0"/>
                <a:cs typeface="Montserrat"/>
              </a:rPr>
              <a:t> </a:t>
            </a:r>
            <a:r>
              <a:rPr sz="2200" spc="10" dirty="0">
                <a:latin typeface="arial" charset="0"/>
                <a:cs typeface="Montserrat"/>
              </a:rPr>
              <a:t>the cylinders, which can build up</a:t>
            </a:r>
            <a:r>
              <a:rPr lang="en-US" sz="2200" spc="10" dirty="0">
                <a:latin typeface="arial" charset="0"/>
                <a:cs typeface="Montserrat"/>
              </a:rPr>
              <a:t> </a:t>
            </a:r>
            <a:r>
              <a:rPr sz="2200" spc="10" dirty="0">
                <a:latin typeface="arial" charset="0"/>
                <a:cs typeface="Montserrat"/>
              </a:rPr>
              <a:t>unburned fuel in the engine and cause</a:t>
            </a:r>
            <a:r>
              <a:rPr lang="en-US" sz="2200" spc="10" dirty="0">
                <a:latin typeface="arial" charset="0"/>
                <a:cs typeface="Montserrat"/>
              </a:rPr>
              <a:t> </a:t>
            </a:r>
            <a:r>
              <a:rPr sz="2200" spc="10" dirty="0">
                <a:latin typeface="arial" charset="0"/>
                <a:cs typeface="Montserrat"/>
              </a:rPr>
              <a:t>unnecessary engine wear.</a:t>
            </a:r>
            <a:r>
              <a:rPr lang="en-US" sz="2200" spc="10" dirty="0">
                <a:latin typeface="arial" charset="0"/>
                <a:cs typeface="Montserrat"/>
              </a:rPr>
              <a:t> </a:t>
            </a:r>
          </a:p>
          <a:p>
            <a:pPr marL="306705" marR="5080" indent="-294005">
              <a:lnSpc>
                <a:spcPct val="100400"/>
              </a:lnSpc>
              <a:spcBef>
                <a:spcPts val="1200"/>
              </a:spcBef>
              <a:buClr>
                <a:srgbClr val="50555C"/>
              </a:buClr>
              <a:buFont typeface="Arial"/>
              <a:buChar char="•"/>
              <a:tabLst>
                <a:tab pos="306705" algn="l"/>
                <a:tab pos="307340" algn="l"/>
              </a:tabLst>
            </a:pPr>
            <a:r>
              <a:rPr lang="en-US" sz="2200" spc="10" dirty="0">
                <a:latin typeface="arial" charset="0"/>
                <a:cs typeface="Montserrat"/>
              </a:rPr>
              <a:t>Idling leaves residue on spark plugs that decrease performance and increase fuel consumption.</a:t>
            </a:r>
            <a:endParaRPr sz="2200" spc="10" dirty="0">
              <a:latin typeface="arial" charset="0"/>
              <a:cs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457200"/>
            <a:ext cx="5043805" cy="574040"/>
          </a:xfrm>
          <a:prstGeom prst="rect">
            <a:avLst/>
          </a:prstGeom>
        </p:spPr>
        <p:txBody>
          <a:bodyPr vert="horz" wrap="square" lIns="0" tIns="12700" rIns="0" bIns="0" rtlCol="0">
            <a:spAutoFit/>
          </a:bodyPr>
          <a:lstStyle/>
          <a:p>
            <a:pPr marL="12700">
              <a:lnSpc>
                <a:spcPct val="100000"/>
              </a:lnSpc>
              <a:spcBef>
                <a:spcPts val="100"/>
              </a:spcBef>
            </a:pPr>
            <a:r>
              <a:rPr spc="15" dirty="0"/>
              <a:t>Idle </a:t>
            </a:r>
            <a:r>
              <a:rPr spc="80" dirty="0"/>
              <a:t>Free </a:t>
            </a:r>
            <a:r>
              <a:rPr spc="180" dirty="0"/>
              <a:t>MD</a:t>
            </a:r>
            <a:r>
              <a:rPr spc="360" dirty="0"/>
              <a:t> </a:t>
            </a:r>
            <a:r>
              <a:rPr spc="30" dirty="0"/>
              <a:t>Schools</a:t>
            </a:r>
          </a:p>
        </p:txBody>
      </p:sp>
      <p:sp>
        <p:nvSpPr>
          <p:cNvPr id="4" name="object 4"/>
          <p:cNvSpPr txBox="1"/>
          <p:nvPr/>
        </p:nvSpPr>
        <p:spPr>
          <a:xfrm>
            <a:off x="457200" y="1433638"/>
            <a:ext cx="8305800" cy="1004762"/>
          </a:xfrm>
          <a:prstGeom prst="rect">
            <a:avLst/>
          </a:prstGeom>
        </p:spPr>
        <p:txBody>
          <a:bodyPr vert="horz" wrap="square" lIns="0" tIns="29845" rIns="0" bIns="0" rtlCol="0">
            <a:noAutofit/>
          </a:bodyPr>
          <a:lstStyle/>
          <a:p>
            <a:pPr marR="5080" algn="ctr">
              <a:lnSpc>
                <a:spcPts val="3829"/>
              </a:lnSpc>
              <a:spcBef>
                <a:spcPts val="235"/>
              </a:spcBef>
            </a:pPr>
            <a:r>
              <a:rPr sz="3200" spc="35" dirty="0">
                <a:latin typeface="+mj-lt"/>
                <a:cs typeface="Montserrat"/>
              </a:rPr>
              <a:t>Implementing </a:t>
            </a:r>
            <a:r>
              <a:rPr sz="3200" spc="50" dirty="0">
                <a:latin typeface="+mj-lt"/>
                <a:cs typeface="Montserrat"/>
              </a:rPr>
              <a:t>an </a:t>
            </a:r>
            <a:r>
              <a:rPr sz="3200" spc="15" dirty="0">
                <a:latin typeface="+mj-lt"/>
                <a:cs typeface="Montserrat"/>
              </a:rPr>
              <a:t>Idle </a:t>
            </a:r>
            <a:r>
              <a:rPr sz="3200" spc="35" dirty="0">
                <a:latin typeface="+mj-lt"/>
                <a:cs typeface="Montserrat"/>
              </a:rPr>
              <a:t>Reduction</a:t>
            </a:r>
            <a:r>
              <a:rPr lang="en-US" sz="3200" spc="35" dirty="0">
                <a:latin typeface="+mj-lt"/>
                <a:cs typeface="Montserrat"/>
              </a:rPr>
              <a:t> </a:t>
            </a:r>
            <a:br>
              <a:rPr lang="en-US" sz="3200" spc="35" dirty="0">
                <a:latin typeface="+mj-lt"/>
                <a:cs typeface="Montserrat"/>
              </a:rPr>
            </a:br>
            <a:r>
              <a:rPr sz="3200" spc="55" dirty="0">
                <a:latin typeface="+mj-lt"/>
                <a:cs typeface="Montserrat"/>
              </a:rPr>
              <a:t>Campaign </a:t>
            </a:r>
            <a:r>
              <a:rPr sz="3200" spc="25" dirty="0">
                <a:latin typeface="+mj-lt"/>
                <a:cs typeface="Montserrat"/>
              </a:rPr>
              <a:t>at </a:t>
            </a:r>
            <a:r>
              <a:rPr sz="3200" spc="50" dirty="0">
                <a:latin typeface="+mj-lt"/>
                <a:cs typeface="Montserrat"/>
              </a:rPr>
              <a:t>your</a:t>
            </a:r>
            <a:r>
              <a:rPr sz="3200" spc="365" dirty="0">
                <a:latin typeface="+mj-lt"/>
                <a:cs typeface="Montserrat"/>
              </a:rPr>
              <a:t> </a:t>
            </a:r>
            <a:r>
              <a:rPr sz="3200" spc="35" dirty="0">
                <a:latin typeface="+mj-lt"/>
                <a:cs typeface="Montserrat"/>
              </a:rPr>
              <a:t>school</a:t>
            </a:r>
            <a:endParaRPr sz="3200" dirty="0">
              <a:latin typeface="+mj-lt"/>
              <a:cs typeface="Montserrat"/>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7647" b="3412"/>
          <a:stretch/>
        </p:blipFill>
        <p:spPr>
          <a:xfrm>
            <a:off x="1371600" y="2560320"/>
            <a:ext cx="6477000" cy="38404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300" y="457200"/>
            <a:ext cx="8407400" cy="571232"/>
          </a:xfrm>
          <a:prstGeom prst="rect">
            <a:avLst/>
          </a:prstGeom>
        </p:spPr>
        <p:txBody>
          <a:bodyPr vert="horz" wrap="square" lIns="0" tIns="70408" rIns="0" bIns="0" rtlCol="0">
            <a:spAutoFit/>
          </a:bodyPr>
          <a:lstStyle/>
          <a:p>
            <a:pPr marL="1241425">
              <a:lnSpc>
                <a:spcPct val="100000"/>
              </a:lnSpc>
              <a:spcBef>
                <a:spcPts val="90"/>
              </a:spcBef>
            </a:pPr>
            <a:r>
              <a:rPr sz="3250" spc="25" dirty="0"/>
              <a:t>Vehicle Idling </a:t>
            </a:r>
            <a:r>
              <a:rPr sz="3250" spc="15"/>
              <a:t>at</a:t>
            </a:r>
            <a:r>
              <a:rPr sz="3250" spc="409"/>
              <a:t> </a:t>
            </a:r>
            <a:r>
              <a:rPr sz="3250" spc="25"/>
              <a:t>Schools</a:t>
            </a:r>
            <a:endParaRPr sz="3250" spc="25" dirty="0"/>
          </a:p>
        </p:txBody>
      </p:sp>
      <p:sp>
        <p:nvSpPr>
          <p:cNvPr id="3" name="object 3"/>
          <p:cNvSpPr txBox="1"/>
          <p:nvPr/>
        </p:nvSpPr>
        <p:spPr>
          <a:xfrm>
            <a:off x="420464" y="1689608"/>
            <a:ext cx="8342536" cy="3072636"/>
          </a:xfrm>
          <a:prstGeom prst="rect">
            <a:avLst/>
          </a:prstGeom>
        </p:spPr>
        <p:txBody>
          <a:bodyPr vert="horz" wrap="square" lIns="0" tIns="27940" rIns="0" bIns="0" rtlCol="0">
            <a:noAutofit/>
          </a:bodyPr>
          <a:lstStyle/>
          <a:p>
            <a:pPr marL="12700" marR="5080">
              <a:lnSpc>
                <a:spcPts val="2850"/>
              </a:lnSpc>
              <a:spcBef>
                <a:spcPts val="220"/>
              </a:spcBef>
              <a:spcAft>
                <a:spcPts val="600"/>
              </a:spcAft>
              <a:tabLst>
                <a:tab pos="309245" algn="l"/>
                <a:tab pos="310515" algn="l"/>
              </a:tabLst>
            </a:pPr>
            <a:r>
              <a:rPr lang="en-US" sz="2400" b="1" spc="25" dirty="0">
                <a:latin typeface="+mj-lt"/>
              </a:rPr>
              <a:t>The Problem:</a:t>
            </a:r>
            <a:endParaRPr lang="en-US" sz="2400" b="1" spc="10" dirty="0">
              <a:latin typeface="+mj-lt"/>
              <a:cs typeface="Montserrat"/>
            </a:endParaRPr>
          </a:p>
          <a:p>
            <a:pPr marL="309880" marR="5080" indent="-297180">
              <a:lnSpc>
                <a:spcPts val="2850"/>
              </a:lnSpc>
              <a:spcBef>
                <a:spcPts val="1200"/>
              </a:spcBef>
              <a:buFont typeface="Arial"/>
              <a:buChar char="•"/>
              <a:tabLst>
                <a:tab pos="309245" algn="l"/>
                <a:tab pos="310515" algn="l"/>
              </a:tabLst>
            </a:pPr>
            <a:r>
              <a:rPr sz="2200" spc="10" dirty="0">
                <a:latin typeface="arial" charset="0"/>
                <a:cs typeface="Montserrat"/>
              </a:rPr>
              <a:t>Monitoring at</a:t>
            </a:r>
            <a:r>
              <a:rPr lang="en-US" sz="2200" spc="10" dirty="0">
                <a:latin typeface="arial" charset="0"/>
                <a:cs typeface="Montserrat"/>
              </a:rPr>
              <a:t> </a:t>
            </a:r>
            <a:r>
              <a:rPr sz="2200" spc="10" dirty="0">
                <a:latin typeface="arial" charset="0"/>
                <a:cs typeface="Montserrat"/>
              </a:rPr>
              <a:t>schools have shown</a:t>
            </a:r>
            <a:r>
              <a:rPr lang="en-US" sz="2200" spc="10" dirty="0">
                <a:latin typeface="arial" charset="0"/>
                <a:cs typeface="Montserrat"/>
              </a:rPr>
              <a:t> </a:t>
            </a:r>
            <a:r>
              <a:rPr sz="2200" spc="10" dirty="0">
                <a:latin typeface="arial" charset="0"/>
                <a:cs typeface="Montserrat"/>
              </a:rPr>
              <a:t>elevated levels of </a:t>
            </a:r>
            <a:r>
              <a:rPr sz="2200" b="1" spc="10" dirty="0">
                <a:latin typeface="arial" charset="0"/>
                <a:cs typeface="Montserrat"/>
              </a:rPr>
              <a:t>air</a:t>
            </a:r>
            <a:r>
              <a:rPr lang="en-US" sz="2200" b="1" spc="10" dirty="0">
                <a:latin typeface="arial" charset="0"/>
                <a:cs typeface="Montserrat"/>
              </a:rPr>
              <a:t> </a:t>
            </a:r>
            <a:r>
              <a:rPr sz="2200" b="1" spc="10" dirty="0">
                <a:latin typeface="arial" charset="0"/>
                <a:cs typeface="Montserrat"/>
              </a:rPr>
              <a:t>toxi</a:t>
            </a:r>
            <a:r>
              <a:rPr lang="en-US" sz="2200" b="1" spc="10" dirty="0">
                <a:latin typeface="arial" charset="0"/>
                <a:cs typeface="Montserrat"/>
              </a:rPr>
              <a:t>n</a:t>
            </a:r>
            <a:r>
              <a:rPr sz="2200" b="1" spc="10" dirty="0">
                <a:latin typeface="arial" charset="0"/>
                <a:cs typeface="Montserrat"/>
              </a:rPr>
              <a:t>s </a:t>
            </a:r>
            <a:r>
              <a:rPr sz="2200" spc="10" dirty="0">
                <a:latin typeface="arial" charset="0"/>
                <a:cs typeface="Montserrat"/>
              </a:rPr>
              <a:t>during the</a:t>
            </a:r>
            <a:r>
              <a:rPr lang="en-US" sz="2200" spc="10" dirty="0">
                <a:latin typeface="arial" charset="0"/>
                <a:cs typeface="Montserrat"/>
              </a:rPr>
              <a:t> </a:t>
            </a:r>
            <a:r>
              <a:rPr sz="2200" spc="10" dirty="0">
                <a:latin typeface="arial" charset="0"/>
                <a:cs typeface="Montserrat"/>
              </a:rPr>
              <a:t>afternoon hour</a:t>
            </a:r>
            <a:r>
              <a:rPr lang="en-US" sz="2200" spc="10" dirty="0">
                <a:latin typeface="arial" charset="0"/>
                <a:cs typeface="Montserrat"/>
              </a:rPr>
              <a:t>s </a:t>
            </a:r>
            <a:r>
              <a:rPr sz="2200" spc="10" dirty="0">
                <a:latin typeface="arial" charset="0"/>
                <a:cs typeface="Montserrat"/>
              </a:rPr>
              <a:t>coinciding with school dismissal.</a:t>
            </a:r>
          </a:p>
          <a:p>
            <a:pPr marL="309880" marR="31115" indent="-297180">
              <a:lnSpc>
                <a:spcPts val="2850"/>
              </a:lnSpc>
              <a:spcBef>
                <a:spcPts val="1800"/>
              </a:spcBef>
              <a:buFont typeface="Arial"/>
              <a:buChar char="•"/>
              <a:tabLst>
                <a:tab pos="309245" algn="l"/>
                <a:tab pos="310515" algn="l"/>
              </a:tabLst>
            </a:pPr>
            <a:r>
              <a:rPr sz="2200" spc="10" dirty="0">
                <a:latin typeface="arial" charset="0"/>
                <a:cs typeface="Montserrat"/>
              </a:rPr>
              <a:t>Personal vehicles, </a:t>
            </a:r>
            <a:br>
              <a:rPr lang="en-US" sz="2200" spc="10" dirty="0">
                <a:latin typeface="arial" charset="0"/>
                <a:cs typeface="Montserrat"/>
              </a:rPr>
            </a:br>
            <a:r>
              <a:rPr sz="2200" spc="10" dirty="0">
                <a:latin typeface="arial" charset="0"/>
                <a:cs typeface="Montserrat"/>
              </a:rPr>
              <a:t>buses and delivery </a:t>
            </a:r>
            <a:br>
              <a:rPr lang="en-US" sz="2200" spc="10" dirty="0">
                <a:latin typeface="arial" charset="0"/>
                <a:cs typeface="Montserrat"/>
              </a:rPr>
            </a:br>
            <a:r>
              <a:rPr sz="2200" spc="10" dirty="0">
                <a:latin typeface="arial" charset="0"/>
                <a:cs typeface="Montserrat"/>
              </a:rPr>
              <a:t>trucks all contribute</a:t>
            </a:r>
            <a:r>
              <a:rPr lang="en-US" sz="2200" spc="10" dirty="0">
                <a:latin typeface="arial" charset="0"/>
                <a:cs typeface="Montserrat"/>
              </a:rPr>
              <a:t> </a:t>
            </a:r>
            <a:r>
              <a:rPr sz="2200" spc="10" dirty="0">
                <a:latin typeface="arial" charset="0"/>
                <a:cs typeface="Montserrat"/>
              </a:rPr>
              <a:t>to </a:t>
            </a:r>
            <a:br>
              <a:rPr lang="en-US" sz="2200" spc="10" dirty="0">
                <a:latin typeface="arial" charset="0"/>
                <a:cs typeface="Montserrat"/>
              </a:rPr>
            </a:br>
            <a:r>
              <a:rPr sz="2200" spc="10" dirty="0">
                <a:latin typeface="arial" charset="0"/>
                <a:cs typeface="Montserrat"/>
              </a:rPr>
              <a:t>the pollution.</a:t>
            </a:r>
          </a:p>
        </p:txBody>
      </p:sp>
      <p:sp>
        <p:nvSpPr>
          <p:cNvPr id="4" name="object 4"/>
          <p:cNvSpPr/>
          <p:nvPr/>
        </p:nvSpPr>
        <p:spPr>
          <a:xfrm>
            <a:off x="4343400" y="3352800"/>
            <a:ext cx="4114800" cy="2745954"/>
          </a:xfrm>
          <a:prstGeom prst="rect">
            <a:avLst/>
          </a:prstGeom>
          <a:blipFill>
            <a:blip r:embed="rId2" cstate="print"/>
            <a:stretch>
              <a:fillRect/>
            </a:stretch>
          </a:blipFill>
        </p:spPr>
        <p:txBody>
          <a:bodyPr wrap="square" lIns="0" tIns="0" rIns="0" bIns="0" rtlCol="0"/>
          <a:lstStyle/>
          <a:p>
            <a:endParaRPr/>
          </a:p>
        </p:txBody>
      </p:sp>
      <p:sp>
        <p:nvSpPr>
          <p:cNvPr id="6"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p:nvPr/>
        </p:nvSpPr>
        <p:spPr>
          <a:xfrm>
            <a:off x="457200" y="1918207"/>
            <a:ext cx="4191000" cy="4134593"/>
          </a:xfrm>
          <a:prstGeom prst="rect">
            <a:avLst/>
          </a:prstGeom>
        </p:spPr>
        <p:txBody>
          <a:bodyPr vert="horz" wrap="square" lIns="0" tIns="27940" rIns="0" bIns="0" rtlCol="0">
            <a:noAutofit/>
          </a:bodyPr>
          <a:lstStyle/>
          <a:p>
            <a:pPr marL="12700" marR="5080">
              <a:lnSpc>
                <a:spcPts val="2850"/>
              </a:lnSpc>
              <a:spcBef>
                <a:spcPts val="220"/>
              </a:spcBef>
              <a:spcAft>
                <a:spcPts val="600"/>
              </a:spcAft>
              <a:tabLst>
                <a:tab pos="309245" algn="l"/>
                <a:tab pos="310515" algn="l"/>
              </a:tabLst>
            </a:pPr>
            <a:r>
              <a:rPr lang="en-US" sz="2200" spc="10" dirty="0">
                <a:latin typeface="arial" charset="0"/>
                <a:cs typeface="Montserrat"/>
              </a:rPr>
              <a:t>Schools can play an important part in protecting children from the health hazards of idling by: </a:t>
            </a:r>
          </a:p>
          <a:p>
            <a:pPr marL="355600" marR="5080" indent="-342900">
              <a:lnSpc>
                <a:spcPts val="2850"/>
              </a:lnSpc>
              <a:spcBef>
                <a:spcPts val="220"/>
              </a:spcBef>
              <a:buFont typeface="Arial" charset="0"/>
              <a:buChar char="•"/>
              <a:tabLst>
                <a:tab pos="309245" algn="l"/>
                <a:tab pos="310515" algn="l"/>
              </a:tabLst>
            </a:pPr>
            <a:r>
              <a:rPr lang="en-US" sz="2200" spc="10" dirty="0">
                <a:latin typeface="arial" charset="0"/>
                <a:cs typeface="Montserrat"/>
              </a:rPr>
              <a:t>Starting the conversation.</a:t>
            </a:r>
          </a:p>
          <a:p>
            <a:pPr marL="355600" marR="5080" indent="-342900">
              <a:lnSpc>
                <a:spcPts val="2850"/>
              </a:lnSpc>
              <a:spcBef>
                <a:spcPts val="220"/>
              </a:spcBef>
              <a:buFont typeface="Arial" charset="0"/>
              <a:buChar char="•"/>
              <a:tabLst>
                <a:tab pos="309245" algn="l"/>
                <a:tab pos="310515" algn="l"/>
              </a:tabLst>
            </a:pPr>
            <a:r>
              <a:rPr lang="en-US" sz="2200" spc="10" dirty="0">
                <a:latin typeface="arial" charset="0"/>
                <a:cs typeface="Montserrat"/>
              </a:rPr>
              <a:t>Creating a policy.</a:t>
            </a:r>
          </a:p>
          <a:p>
            <a:pPr marL="355600" marR="5080" indent="-342900">
              <a:lnSpc>
                <a:spcPts val="2850"/>
              </a:lnSpc>
              <a:spcBef>
                <a:spcPts val="220"/>
              </a:spcBef>
              <a:spcAft>
                <a:spcPts val="600"/>
              </a:spcAft>
              <a:buFont typeface="Arial" charset="0"/>
              <a:buChar char="•"/>
              <a:tabLst>
                <a:tab pos="309245" algn="l"/>
                <a:tab pos="310515" algn="l"/>
              </a:tabLst>
            </a:pPr>
            <a:r>
              <a:rPr lang="en-US" sz="2200" spc="10" dirty="0">
                <a:latin typeface="arial" charset="0"/>
                <a:cs typeface="Montserrat"/>
              </a:rPr>
              <a:t>Encouraging participation.</a:t>
            </a:r>
          </a:p>
          <a:p>
            <a:pPr marL="12700" marR="5080">
              <a:lnSpc>
                <a:spcPts val="2850"/>
              </a:lnSpc>
              <a:spcBef>
                <a:spcPts val="220"/>
              </a:spcBef>
              <a:spcAft>
                <a:spcPts val="600"/>
              </a:spcAft>
              <a:tabLst>
                <a:tab pos="309245" algn="l"/>
                <a:tab pos="310515" algn="l"/>
              </a:tabLst>
            </a:pPr>
            <a:r>
              <a:rPr lang="en-US" sz="2200" spc="10" dirty="0">
                <a:latin typeface="arial" charset="0"/>
                <a:cs typeface="Montserrat"/>
              </a:rPr>
              <a:t>A summary of steps schools can take are available by downloading </a:t>
            </a:r>
            <a:r>
              <a:rPr lang="en-US" sz="2200" i="1" spc="10" dirty="0">
                <a:latin typeface="arial" charset="0"/>
                <a:cs typeface="Montserrat"/>
                <a:hlinkClick r:id="rId3"/>
              </a:rPr>
              <a:t>Schools &amp; Idling: Pledging to Be Idle Free</a:t>
            </a:r>
            <a:r>
              <a:rPr lang="en-US" sz="2200" spc="10" dirty="0">
                <a:latin typeface="arial" charset="0"/>
                <a:cs typeface="Montserrat"/>
              </a:rPr>
              <a:t>.</a:t>
            </a:r>
            <a:endParaRPr sz="2200" spc="10" dirty="0">
              <a:latin typeface="arial" charset="0"/>
              <a:cs typeface="Montserrat"/>
            </a:endParaRPr>
          </a:p>
        </p:txBody>
      </p:sp>
      <p:sp>
        <p:nvSpPr>
          <p:cNvPr id="10" name="object 2"/>
          <p:cNvSpPr txBox="1">
            <a:spLocks noGrp="1"/>
          </p:cNvSpPr>
          <p:nvPr>
            <p:ph type="title"/>
          </p:nvPr>
        </p:nvSpPr>
        <p:spPr>
          <a:xfrm>
            <a:off x="368300" y="224031"/>
            <a:ext cx="8407400" cy="1071369"/>
          </a:xfrm>
          <a:prstGeom prst="rect">
            <a:avLst/>
          </a:prstGeom>
        </p:spPr>
        <p:txBody>
          <a:bodyPr vert="horz" wrap="square" lIns="0" tIns="70408" rIns="0" bIns="0" rtlCol="0">
            <a:spAutoFit/>
          </a:bodyPr>
          <a:lstStyle/>
          <a:p>
            <a:pPr marL="1241425">
              <a:lnSpc>
                <a:spcPct val="100000"/>
              </a:lnSpc>
              <a:spcBef>
                <a:spcPts val="90"/>
              </a:spcBef>
            </a:pPr>
            <a:r>
              <a:rPr lang="en-US" sz="3250" spc="25" dirty="0"/>
              <a:t>What Schools Can Do</a:t>
            </a:r>
            <a:endParaRPr sz="3250" dirty="0"/>
          </a:p>
          <a:p>
            <a:pPr marL="88900">
              <a:lnSpc>
                <a:spcPct val="100000"/>
              </a:lnSpc>
              <a:tabLst>
                <a:tab pos="1240790" algn="l"/>
                <a:tab pos="8394065" algn="l"/>
              </a:tabLst>
            </a:pPr>
            <a:r>
              <a:rPr sz="3250" spc="25" dirty="0"/>
              <a:t> 	</a:t>
            </a:r>
            <a:r>
              <a:rPr lang="en-US" sz="3250" spc="25" dirty="0"/>
              <a:t>to Reduce Idling</a:t>
            </a:r>
            <a:r>
              <a:rPr sz="3250" spc="25" dirty="0"/>
              <a:t> 	</a:t>
            </a:r>
          </a:p>
        </p:txBody>
      </p:sp>
      <p:sp>
        <p:nvSpPr>
          <p:cNvPr id="11"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pic>
        <p:nvPicPr>
          <p:cNvPr id="6" name="Picture 5">
            <a:extLst>
              <a:ext uri="{FF2B5EF4-FFF2-40B4-BE49-F238E27FC236}">
                <a16:creationId xmlns:a16="http://schemas.microsoft.com/office/drawing/2014/main" id="{27A97F81-7831-144F-B614-A79E7A3F2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828800"/>
            <a:ext cx="3276600" cy="42414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432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7242175" cy="512961"/>
          </a:xfrm>
          <a:prstGeom prst="rect">
            <a:avLst/>
          </a:prstGeom>
        </p:spPr>
        <p:txBody>
          <a:bodyPr vert="horz" wrap="square" lIns="0" tIns="12700" rIns="0" bIns="0" rtlCol="0">
            <a:spAutoFit/>
          </a:bodyPr>
          <a:lstStyle/>
          <a:p>
            <a:pPr marL="12700">
              <a:spcBef>
                <a:spcPts val="100"/>
              </a:spcBef>
            </a:pPr>
            <a:r>
              <a:rPr lang="en-US" sz="3250" spc="25" dirty="0"/>
              <a:t>Idle Reduction Toolkit</a:t>
            </a:r>
            <a:endParaRPr sz="3250" spc="25" dirty="0"/>
          </a:p>
        </p:txBody>
      </p:sp>
      <p:sp>
        <p:nvSpPr>
          <p:cNvPr id="4" name="object 4"/>
          <p:cNvSpPr txBox="1"/>
          <p:nvPr/>
        </p:nvSpPr>
        <p:spPr>
          <a:xfrm>
            <a:off x="575583" y="1649978"/>
            <a:ext cx="8263617" cy="3684022"/>
          </a:xfrm>
          <a:prstGeom prst="rect">
            <a:avLst/>
          </a:prstGeom>
        </p:spPr>
        <p:txBody>
          <a:bodyPr vert="horz" wrap="square" lIns="0" tIns="12065" rIns="0" bIns="0" rtlCol="0">
            <a:noAutofit/>
          </a:bodyPr>
          <a:lstStyle/>
          <a:p>
            <a:pPr marL="309880" marR="5080" indent="-297180">
              <a:lnSpc>
                <a:spcPct val="101099"/>
              </a:lnSpc>
              <a:spcBef>
                <a:spcPts val="1800"/>
              </a:spcBef>
              <a:buFont typeface="Arial"/>
              <a:buChar char="•"/>
              <a:tabLst>
                <a:tab pos="309880" algn="l"/>
                <a:tab pos="310515" algn="l"/>
              </a:tabLst>
            </a:pPr>
            <a:r>
              <a:rPr lang="en-US" sz="2200" spc="10" dirty="0">
                <a:latin typeface="arial" charset="0"/>
                <a:cs typeface="Montserrat"/>
                <a:hlinkClick r:id="rId3"/>
              </a:rPr>
              <a:t>Idle Free MD</a:t>
            </a:r>
            <a:r>
              <a:rPr lang="en-US" sz="2200" spc="10" dirty="0">
                <a:latin typeface="arial" charset="0"/>
                <a:cs typeface="Montserrat"/>
              </a:rPr>
              <a:t> is an MDE program that helps Maryland communities address idle reduction.</a:t>
            </a:r>
          </a:p>
          <a:p>
            <a:pPr marL="309880" marR="5080" indent="-297180">
              <a:lnSpc>
                <a:spcPct val="101099"/>
              </a:lnSpc>
              <a:spcBef>
                <a:spcPts val="1800"/>
              </a:spcBef>
              <a:buFont typeface="Arial"/>
              <a:buChar char="•"/>
              <a:tabLst>
                <a:tab pos="309880" algn="l"/>
                <a:tab pos="310515" algn="l"/>
              </a:tabLst>
            </a:pPr>
            <a:r>
              <a:rPr lang="en-US" sz="2200" spc="10" dirty="0">
                <a:latin typeface="arial" charset="0"/>
                <a:cs typeface="Montserrat"/>
              </a:rPr>
              <a:t>Resources in</a:t>
            </a:r>
            <a:r>
              <a:rPr sz="2200" spc="10" dirty="0">
                <a:latin typeface="arial" charset="0"/>
                <a:cs typeface="Montserrat"/>
              </a:rPr>
              <a:t> the Idle Free MD Toolkit </a:t>
            </a:r>
            <a:r>
              <a:rPr lang="en-US" sz="2200" spc="10" dirty="0">
                <a:latin typeface="arial" charset="0"/>
                <a:cs typeface="Montserrat"/>
              </a:rPr>
              <a:t>are available to help schools educate the school community about the hazards of idling and </a:t>
            </a:r>
            <a:r>
              <a:rPr sz="2200" spc="10" dirty="0">
                <a:latin typeface="arial" charset="0"/>
                <a:cs typeface="Montserrat"/>
              </a:rPr>
              <a:t>create </a:t>
            </a:r>
            <a:r>
              <a:rPr lang="en-US" sz="2200" spc="10" dirty="0">
                <a:latin typeface="arial" charset="0"/>
                <a:cs typeface="Montserrat"/>
              </a:rPr>
              <a:t>idle reduction policies.</a:t>
            </a:r>
          </a:p>
          <a:p>
            <a:pPr marL="309880" marR="5080" indent="-297180">
              <a:lnSpc>
                <a:spcPct val="101099"/>
              </a:lnSpc>
              <a:spcBef>
                <a:spcPts val="1800"/>
              </a:spcBef>
              <a:buFont typeface="Arial"/>
              <a:buChar char="•"/>
              <a:tabLst>
                <a:tab pos="309880" algn="l"/>
                <a:tab pos="310515" algn="l"/>
              </a:tabLst>
            </a:pPr>
            <a:r>
              <a:rPr lang="en-US" sz="2200" spc="10" dirty="0">
                <a:latin typeface="arial" charset="0"/>
                <a:cs typeface="Montserrat"/>
              </a:rPr>
              <a:t>The </a:t>
            </a:r>
            <a:r>
              <a:rPr lang="en-US" sz="2200" i="1" spc="10" dirty="0">
                <a:solidFill>
                  <a:srgbClr val="FF0000"/>
                </a:solidFill>
                <a:latin typeface="arial" charset="0"/>
                <a:cs typeface="Montserrat"/>
                <a:hlinkClick r:id="rId4"/>
              </a:rPr>
              <a:t>Idle Reduction Guide for Schools </a:t>
            </a:r>
            <a:br>
              <a:rPr lang="en-US" sz="2200" spc="10" dirty="0">
                <a:latin typeface="arial" charset="0"/>
                <a:cs typeface="Montserrat"/>
              </a:rPr>
            </a:br>
            <a:r>
              <a:rPr lang="en-US" sz="2200" spc="10" dirty="0">
                <a:latin typeface="arial" charset="0"/>
                <a:cs typeface="Montserrat"/>
              </a:rPr>
              <a:t>provides schools with guidance on how </a:t>
            </a:r>
            <a:br>
              <a:rPr lang="en-US" sz="2200" spc="10" dirty="0">
                <a:latin typeface="arial" charset="0"/>
                <a:cs typeface="Montserrat"/>
              </a:rPr>
            </a:br>
            <a:r>
              <a:rPr lang="en-US" sz="2200" spc="10" dirty="0">
                <a:latin typeface="arial" charset="0"/>
                <a:cs typeface="Montserrat"/>
              </a:rPr>
              <a:t>to use the resources in the toolkit to </a:t>
            </a:r>
            <a:br>
              <a:rPr lang="en-US" sz="2200" spc="10" dirty="0">
                <a:latin typeface="arial" charset="0"/>
                <a:cs typeface="Montserrat"/>
              </a:rPr>
            </a:br>
            <a:r>
              <a:rPr lang="en-US" sz="2200" spc="10" dirty="0">
                <a:latin typeface="arial" charset="0"/>
                <a:cs typeface="Montserrat"/>
              </a:rPr>
              <a:t>implement an idle reduction policy.</a:t>
            </a:r>
          </a:p>
        </p:txBody>
      </p:sp>
      <p:pic>
        <p:nvPicPr>
          <p:cNvPr id="6" name="Picture 5">
            <a:extLst>
              <a:ext uri="{FF2B5EF4-FFF2-40B4-BE49-F238E27FC236}">
                <a16:creationId xmlns:a16="http://schemas.microsoft.com/office/drawing/2014/main" id="{B5E7D1DD-E364-0643-BA50-CF3A30EA69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3429000"/>
            <a:ext cx="2221807" cy="2875664"/>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6609080" cy="574040"/>
          </a:xfrm>
          <a:prstGeom prst="rect">
            <a:avLst/>
          </a:prstGeom>
        </p:spPr>
        <p:txBody>
          <a:bodyPr vert="horz" wrap="square" lIns="0" tIns="12700" rIns="0" bIns="0" rtlCol="0">
            <a:spAutoFit/>
          </a:bodyPr>
          <a:lstStyle/>
          <a:p>
            <a:pPr marL="12700">
              <a:lnSpc>
                <a:spcPct val="100000"/>
              </a:lnSpc>
              <a:spcBef>
                <a:spcPts val="100"/>
              </a:spcBef>
            </a:pPr>
            <a:r>
              <a:rPr spc="85" dirty="0"/>
              <a:t>Making </a:t>
            </a:r>
            <a:r>
              <a:rPr spc="-20" dirty="0"/>
              <a:t>it </a:t>
            </a:r>
            <a:r>
              <a:rPr spc="55" dirty="0"/>
              <a:t>a </a:t>
            </a:r>
            <a:r>
              <a:rPr spc="30" dirty="0"/>
              <a:t>Student</a:t>
            </a:r>
            <a:r>
              <a:rPr spc="525" dirty="0"/>
              <a:t> </a:t>
            </a:r>
            <a:r>
              <a:rPr spc="55" dirty="0"/>
              <a:t>Project</a:t>
            </a:r>
          </a:p>
        </p:txBody>
      </p:sp>
      <p:sp>
        <p:nvSpPr>
          <p:cNvPr id="4" name="object 4"/>
          <p:cNvSpPr txBox="1"/>
          <p:nvPr/>
        </p:nvSpPr>
        <p:spPr>
          <a:xfrm>
            <a:off x="457200" y="1447800"/>
            <a:ext cx="7086600" cy="4884029"/>
          </a:xfrm>
          <a:prstGeom prst="rect">
            <a:avLst/>
          </a:prstGeom>
        </p:spPr>
        <p:txBody>
          <a:bodyPr vert="horz" wrap="square" lIns="0" tIns="234315" rIns="0" bIns="0" rtlCol="0">
            <a:noAutofit/>
          </a:bodyPr>
          <a:lstStyle/>
          <a:p>
            <a:pPr marL="12700">
              <a:lnSpc>
                <a:spcPct val="100000"/>
              </a:lnSpc>
              <a:spcBef>
                <a:spcPts val="1845"/>
              </a:spcBef>
            </a:pPr>
            <a:r>
              <a:rPr sz="2200" b="1" spc="10" dirty="0">
                <a:latin typeface="arial" charset="0"/>
                <a:cs typeface="Montserrat"/>
              </a:rPr>
              <a:t>Students can:</a:t>
            </a:r>
          </a:p>
          <a:p>
            <a:pPr marL="755650" marR="5080" indent="-247650">
              <a:lnSpc>
                <a:spcPct val="100000"/>
              </a:lnSpc>
              <a:spcBef>
                <a:spcPts val="1245"/>
              </a:spcBef>
              <a:buFont typeface="Arial"/>
              <a:buChar char="•"/>
              <a:tabLst>
                <a:tab pos="755015" algn="l"/>
                <a:tab pos="755650" algn="l"/>
              </a:tabLst>
            </a:pPr>
            <a:r>
              <a:rPr lang="en-US" sz="2200" spc="10" dirty="0">
                <a:latin typeface="arial" charset="0"/>
                <a:cs typeface="Montserrat"/>
              </a:rPr>
              <a:t>Help to implement your </a:t>
            </a:r>
            <a:br>
              <a:rPr lang="en-US" sz="2200" spc="10" dirty="0">
                <a:latin typeface="arial" charset="0"/>
                <a:cs typeface="Montserrat"/>
              </a:rPr>
            </a:br>
            <a:r>
              <a:rPr lang="en-US" sz="2200" spc="10" dirty="0">
                <a:latin typeface="arial" charset="0"/>
                <a:cs typeface="Montserrat"/>
              </a:rPr>
              <a:t>school’s idle reduction </a:t>
            </a:r>
            <a:br>
              <a:rPr lang="en-US" sz="2200" spc="10" dirty="0">
                <a:latin typeface="arial" charset="0"/>
                <a:cs typeface="Montserrat"/>
              </a:rPr>
            </a:br>
            <a:r>
              <a:rPr lang="en-US" sz="2200" spc="10" dirty="0">
                <a:latin typeface="arial" charset="0"/>
                <a:cs typeface="Montserrat"/>
              </a:rPr>
              <a:t>policy</a:t>
            </a:r>
          </a:p>
          <a:p>
            <a:pPr marL="755650" marR="5080" indent="-247650">
              <a:lnSpc>
                <a:spcPct val="100000"/>
              </a:lnSpc>
              <a:spcBef>
                <a:spcPts val="1245"/>
              </a:spcBef>
              <a:buFont typeface="Arial"/>
              <a:buChar char="•"/>
              <a:tabLst>
                <a:tab pos="755015" algn="l"/>
                <a:tab pos="755650" algn="l"/>
              </a:tabLst>
            </a:pPr>
            <a:r>
              <a:rPr sz="2200" spc="10" dirty="0">
                <a:latin typeface="arial" charset="0"/>
                <a:cs typeface="Montserrat"/>
              </a:rPr>
              <a:t>Learn how to run a </a:t>
            </a:r>
            <a:br>
              <a:rPr lang="en-US" sz="2200" spc="10" dirty="0">
                <a:latin typeface="arial" charset="0"/>
                <a:cs typeface="Montserrat"/>
              </a:rPr>
            </a:br>
            <a:r>
              <a:rPr sz="2200" spc="10" dirty="0">
                <a:latin typeface="arial" charset="0"/>
                <a:cs typeface="Montserrat"/>
              </a:rPr>
              <a:t>public service campaign.</a:t>
            </a:r>
          </a:p>
          <a:p>
            <a:pPr marL="755650" indent="-247650">
              <a:lnSpc>
                <a:spcPct val="100000"/>
              </a:lnSpc>
              <a:spcBef>
                <a:spcPts val="1200"/>
              </a:spcBef>
              <a:buFont typeface="Arial"/>
              <a:buChar char="•"/>
              <a:tabLst>
                <a:tab pos="755015" algn="l"/>
                <a:tab pos="755650" algn="l"/>
              </a:tabLst>
            </a:pPr>
            <a:r>
              <a:rPr sz="2200" spc="10" dirty="0">
                <a:latin typeface="arial" charset="0"/>
                <a:cs typeface="Montserrat"/>
              </a:rPr>
              <a:t>Learn about air </a:t>
            </a:r>
            <a:br>
              <a:rPr lang="en-US" sz="2200" spc="10" dirty="0">
                <a:latin typeface="arial" charset="0"/>
                <a:cs typeface="Montserrat"/>
              </a:rPr>
            </a:br>
            <a:r>
              <a:rPr sz="2200" spc="10" dirty="0">
                <a:latin typeface="arial" charset="0"/>
                <a:cs typeface="Montserrat"/>
              </a:rPr>
              <a:t>quality issues.</a:t>
            </a:r>
          </a:p>
          <a:p>
            <a:pPr marL="755650" marR="1026794" indent="-247650">
              <a:lnSpc>
                <a:spcPct val="100000"/>
              </a:lnSpc>
              <a:spcBef>
                <a:spcPts val="1200"/>
              </a:spcBef>
              <a:buFont typeface="Arial"/>
              <a:buChar char="•"/>
              <a:tabLst>
                <a:tab pos="755015" algn="l"/>
                <a:tab pos="755650" algn="l"/>
              </a:tabLst>
            </a:pPr>
            <a:r>
              <a:rPr sz="2200" spc="10" dirty="0">
                <a:latin typeface="arial" charset="0"/>
                <a:cs typeface="Montserrat"/>
              </a:rPr>
              <a:t>Coordinate</a:t>
            </a:r>
            <a:r>
              <a:rPr lang="en-US" sz="2200" spc="10" dirty="0">
                <a:latin typeface="arial" charset="0"/>
                <a:cs typeface="Montserrat"/>
              </a:rPr>
              <a:t> and measure participation</a:t>
            </a:r>
            <a:r>
              <a:rPr sz="2200" spc="10" dirty="0">
                <a:latin typeface="arial" charset="0"/>
                <a:cs typeface="Montserrat"/>
              </a:rPr>
              <a:t>.</a:t>
            </a:r>
          </a:p>
          <a:p>
            <a:pPr marL="755650" indent="-247650">
              <a:lnSpc>
                <a:spcPct val="100000"/>
              </a:lnSpc>
              <a:spcBef>
                <a:spcPts val="1200"/>
              </a:spcBef>
              <a:buFont typeface="Arial"/>
              <a:buChar char="•"/>
              <a:tabLst>
                <a:tab pos="755015" algn="l"/>
                <a:tab pos="755650" algn="l"/>
              </a:tabLst>
            </a:pPr>
            <a:r>
              <a:rPr sz="2200" spc="10" dirty="0">
                <a:latin typeface="arial" charset="0"/>
                <a:cs typeface="Montserrat"/>
              </a:rPr>
              <a:t>Learn interpersonal skills.</a:t>
            </a:r>
          </a:p>
          <a:p>
            <a:pPr marL="755650" indent="-247650">
              <a:lnSpc>
                <a:spcPct val="100000"/>
              </a:lnSpc>
              <a:spcBef>
                <a:spcPts val="1200"/>
              </a:spcBef>
              <a:buFont typeface="Arial"/>
              <a:buChar char="•"/>
              <a:tabLst>
                <a:tab pos="755015" algn="l"/>
                <a:tab pos="755650" algn="l"/>
              </a:tabLst>
            </a:pPr>
            <a:r>
              <a:rPr lang="en-US" sz="2200" spc="10" dirty="0">
                <a:latin typeface="arial" charset="0"/>
                <a:cs typeface="Montserrat"/>
              </a:rPr>
              <a:t>Collect and present </a:t>
            </a:r>
            <a:r>
              <a:rPr sz="2200" spc="10" dirty="0">
                <a:latin typeface="arial" charset="0"/>
                <a:cs typeface="Montserrat"/>
              </a:rPr>
              <a:t>real life data.</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138" r="-4138"/>
          <a:stretch/>
        </p:blipFill>
        <p:spPr>
          <a:xfrm>
            <a:off x="4495800" y="1828800"/>
            <a:ext cx="4419600" cy="2946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492760"/>
            <a:ext cx="6830695" cy="574040"/>
          </a:xfrm>
          <a:prstGeom prst="rect">
            <a:avLst/>
          </a:prstGeom>
        </p:spPr>
        <p:txBody>
          <a:bodyPr vert="horz" wrap="square" lIns="0" tIns="12700" rIns="0" bIns="0" rtlCol="0">
            <a:spAutoFit/>
          </a:bodyPr>
          <a:lstStyle/>
          <a:p>
            <a:pPr marL="12700">
              <a:lnSpc>
                <a:spcPct val="100000"/>
              </a:lnSpc>
              <a:spcBef>
                <a:spcPts val="100"/>
              </a:spcBef>
            </a:pPr>
            <a:r>
              <a:rPr spc="15" dirty="0"/>
              <a:t>Idle </a:t>
            </a:r>
            <a:r>
              <a:rPr spc="80" dirty="0"/>
              <a:t>Free </a:t>
            </a:r>
            <a:r>
              <a:rPr spc="180" dirty="0"/>
              <a:t>MD </a:t>
            </a:r>
            <a:r>
              <a:rPr spc="30" dirty="0"/>
              <a:t>Schools</a:t>
            </a:r>
            <a:r>
              <a:rPr spc="375" dirty="0"/>
              <a:t> </a:t>
            </a:r>
            <a:r>
              <a:rPr spc="15" dirty="0"/>
              <a:t>Toolkit</a:t>
            </a:r>
          </a:p>
        </p:txBody>
      </p:sp>
      <p:sp>
        <p:nvSpPr>
          <p:cNvPr id="11" name="object 4">
            <a:extLst>
              <a:ext uri="{FF2B5EF4-FFF2-40B4-BE49-F238E27FC236}">
                <a16:creationId xmlns:a16="http://schemas.microsoft.com/office/drawing/2014/main" id="{2F1D2DF8-BA10-884F-8479-C4DE5189DCD1}"/>
              </a:ext>
            </a:extLst>
          </p:cNvPr>
          <p:cNvSpPr txBox="1"/>
          <p:nvPr/>
        </p:nvSpPr>
        <p:spPr>
          <a:xfrm>
            <a:off x="685800" y="1752600"/>
            <a:ext cx="6934200" cy="4737194"/>
          </a:xfrm>
          <a:prstGeom prst="rect">
            <a:avLst/>
          </a:prstGeom>
        </p:spPr>
        <p:txBody>
          <a:bodyPr vert="horz" wrap="square" lIns="0" tIns="12700" rIns="0" bIns="0" rtlCol="0">
            <a:noAutofit/>
          </a:bodyPr>
          <a:lstStyle/>
          <a:p>
            <a:pPr marL="389890" indent="-247650">
              <a:spcBef>
                <a:spcPts val="1200"/>
              </a:spcBef>
              <a:buFont typeface="Arial"/>
              <a:buChar char="•"/>
              <a:tabLst>
                <a:tab pos="755015" algn="l"/>
                <a:tab pos="755650" algn="l"/>
              </a:tabLst>
            </a:pPr>
            <a:r>
              <a:rPr lang="en-US" i="1" spc="10" dirty="0">
                <a:latin typeface="arial" charset="0"/>
                <a:cs typeface="Montserrat"/>
                <a:hlinkClick r:id="rId3"/>
              </a:rPr>
              <a:t>Idle Reduction Guide for Schools</a:t>
            </a:r>
            <a:endParaRPr lang="en-US" i="1" spc="10" dirty="0">
              <a:latin typeface="arial" charset="0"/>
              <a:cs typeface="Montserrat"/>
            </a:endParaRPr>
          </a:p>
          <a:p>
            <a:pPr marL="389890" indent="-247650">
              <a:spcBef>
                <a:spcPts val="1200"/>
              </a:spcBef>
              <a:buFont typeface="Arial"/>
              <a:buChar char="•"/>
              <a:tabLst>
                <a:tab pos="755015" algn="l"/>
                <a:tab pos="755650" algn="l"/>
              </a:tabLst>
            </a:pPr>
            <a:r>
              <a:rPr lang="en-US" i="1" spc="10" dirty="0">
                <a:latin typeface="arial" charset="0"/>
                <a:cs typeface="Montserrat"/>
                <a:hlinkClick r:id="rId4"/>
              </a:rPr>
              <a:t>Clean Air for Maryland Kids</a:t>
            </a:r>
            <a:r>
              <a:rPr lang="en-US" i="1" spc="10" dirty="0">
                <a:latin typeface="arial" charset="0"/>
                <a:cs typeface="Montserrat"/>
              </a:rPr>
              <a:t> </a:t>
            </a:r>
            <a:r>
              <a:rPr lang="en-US" spc="10" dirty="0">
                <a:latin typeface="arial" charset="0"/>
                <a:cs typeface="Montserrat"/>
              </a:rPr>
              <a:t>presentation</a:t>
            </a:r>
          </a:p>
          <a:p>
            <a:pPr marL="389890" indent="-247650">
              <a:spcBef>
                <a:spcPts val="1200"/>
              </a:spcBef>
              <a:buFont typeface="Arial"/>
              <a:buChar char="•"/>
              <a:tabLst>
                <a:tab pos="755015" algn="l"/>
                <a:tab pos="755650" algn="l"/>
              </a:tabLst>
            </a:pPr>
            <a:r>
              <a:rPr lang="en-US" i="1" spc="10" dirty="0">
                <a:latin typeface="arial" charset="0"/>
                <a:cs typeface="Montserrat"/>
                <a:hlinkClick r:id="rId5"/>
              </a:rPr>
              <a:t>Schools and Idling</a:t>
            </a:r>
            <a:r>
              <a:rPr lang="en-US" i="1" spc="10" dirty="0">
                <a:latin typeface="arial" charset="0"/>
                <a:cs typeface="Montserrat"/>
              </a:rPr>
              <a:t> </a:t>
            </a:r>
            <a:r>
              <a:rPr lang="en-US" spc="10" dirty="0">
                <a:latin typeface="arial" charset="0"/>
                <a:cs typeface="Montserrat"/>
              </a:rPr>
              <a:t>flier</a:t>
            </a:r>
          </a:p>
          <a:p>
            <a:pPr marL="389890" indent="-247650">
              <a:spcBef>
                <a:spcPts val="1200"/>
              </a:spcBef>
              <a:buFont typeface="Arial"/>
              <a:buChar char="•"/>
              <a:tabLst>
                <a:tab pos="755015" algn="l"/>
                <a:tab pos="755650" algn="l"/>
              </a:tabLst>
            </a:pPr>
            <a:r>
              <a:rPr lang="en-US" i="1" spc="10" dirty="0">
                <a:latin typeface="arial" charset="0"/>
                <a:cs typeface="Montserrat"/>
                <a:hlinkClick r:id="rId6"/>
              </a:rPr>
              <a:t>Idling’s Impact on Maryland Communities</a:t>
            </a:r>
            <a:r>
              <a:rPr lang="en-US" i="1" spc="10" dirty="0">
                <a:latin typeface="arial" charset="0"/>
                <a:cs typeface="Montserrat"/>
              </a:rPr>
              <a:t> </a:t>
            </a:r>
            <a:r>
              <a:rPr lang="en-US" spc="10" dirty="0">
                <a:latin typeface="arial" charset="0"/>
                <a:cs typeface="Montserrat"/>
              </a:rPr>
              <a:t>poster</a:t>
            </a:r>
          </a:p>
          <a:p>
            <a:pPr marL="389890" indent="-247650">
              <a:spcBef>
                <a:spcPts val="1200"/>
              </a:spcBef>
              <a:buFont typeface="Arial"/>
              <a:buChar char="•"/>
              <a:tabLst>
                <a:tab pos="755015" algn="l"/>
                <a:tab pos="755650" algn="l"/>
              </a:tabLst>
            </a:pPr>
            <a:r>
              <a:rPr spc="10" dirty="0">
                <a:latin typeface="arial" charset="0"/>
                <a:cs typeface="Montserrat"/>
              </a:rPr>
              <a:t>Sample </a:t>
            </a:r>
            <a:r>
              <a:rPr lang="en-US" i="1" spc="10" dirty="0">
                <a:latin typeface="arial" charset="0"/>
                <a:cs typeface="Montserrat"/>
                <a:hlinkClick r:id="rId7"/>
              </a:rPr>
              <a:t>Idle-Reduction Policy</a:t>
            </a:r>
            <a:endParaRPr i="1" spc="10" dirty="0">
              <a:latin typeface="arial" charset="0"/>
              <a:cs typeface="Montserrat"/>
            </a:endParaRPr>
          </a:p>
          <a:p>
            <a:pPr marL="389890" indent="-247650">
              <a:spcBef>
                <a:spcPts val="1200"/>
              </a:spcBef>
              <a:buFont typeface="Arial"/>
              <a:buChar char="•"/>
              <a:tabLst>
                <a:tab pos="755015" algn="l"/>
                <a:tab pos="755650" algn="l"/>
              </a:tabLst>
            </a:pPr>
            <a:r>
              <a:rPr lang="en-US" i="1" spc="10" dirty="0">
                <a:latin typeface="arial" charset="0"/>
                <a:cs typeface="Montserrat"/>
                <a:hlinkClick r:id="rId8"/>
              </a:rPr>
              <a:t>Idle Reduction Fact Sheet</a:t>
            </a:r>
            <a:endParaRPr spc="10" dirty="0">
              <a:latin typeface="arial" charset="0"/>
              <a:cs typeface="Montserrat"/>
            </a:endParaRPr>
          </a:p>
          <a:p>
            <a:pPr marL="389890" indent="-247650">
              <a:spcBef>
                <a:spcPts val="1200"/>
              </a:spcBef>
              <a:buFont typeface="Arial"/>
              <a:buChar char="•"/>
              <a:tabLst>
                <a:tab pos="755015" algn="l"/>
                <a:tab pos="755650" algn="l"/>
              </a:tabLst>
            </a:pPr>
            <a:r>
              <a:rPr lang="en-US" spc="10" dirty="0">
                <a:latin typeface="arial" charset="0"/>
                <a:cs typeface="Montserrat"/>
              </a:rPr>
              <a:t>Sample l</a:t>
            </a:r>
            <a:r>
              <a:rPr spc="10" dirty="0">
                <a:latin typeface="arial" charset="0"/>
                <a:cs typeface="Montserrat"/>
              </a:rPr>
              <a:t>etters to </a:t>
            </a:r>
            <a:r>
              <a:rPr lang="en-US" spc="10" dirty="0">
                <a:latin typeface="arial" charset="0"/>
                <a:cs typeface="Montserrat"/>
                <a:hlinkClick r:id="rId9"/>
              </a:rPr>
              <a:t>p</a:t>
            </a:r>
            <a:r>
              <a:rPr spc="10" dirty="0">
                <a:latin typeface="arial" charset="0"/>
                <a:cs typeface="Montserrat"/>
                <a:hlinkClick r:id="rId9"/>
              </a:rPr>
              <a:t>arents</a:t>
            </a:r>
            <a:r>
              <a:rPr lang="en-US" spc="10" dirty="0">
                <a:latin typeface="arial" charset="0"/>
                <a:cs typeface="Montserrat"/>
              </a:rPr>
              <a:t>, </a:t>
            </a:r>
            <a:r>
              <a:rPr lang="en-US" spc="10" dirty="0">
                <a:latin typeface="arial" charset="0"/>
                <a:cs typeface="Montserrat"/>
                <a:hlinkClick r:id="rId10"/>
              </a:rPr>
              <a:t>bus drivers</a:t>
            </a:r>
            <a:r>
              <a:rPr lang="en-US" spc="10" dirty="0">
                <a:latin typeface="arial" charset="0"/>
                <a:cs typeface="Montserrat"/>
              </a:rPr>
              <a:t>, and </a:t>
            </a:r>
            <a:r>
              <a:rPr lang="en-US" spc="10" dirty="0">
                <a:latin typeface="arial" charset="0"/>
                <a:cs typeface="Montserrat"/>
                <a:hlinkClick r:id="rId11"/>
              </a:rPr>
              <a:t>teachers</a:t>
            </a:r>
            <a:endParaRPr spc="10" dirty="0">
              <a:latin typeface="arial" charset="0"/>
              <a:cs typeface="Montserrat"/>
            </a:endParaRPr>
          </a:p>
          <a:p>
            <a:pPr marL="389890" indent="-247650">
              <a:spcBef>
                <a:spcPts val="1200"/>
              </a:spcBef>
              <a:buFont typeface="Arial"/>
              <a:buChar char="•"/>
              <a:tabLst>
                <a:tab pos="755015" algn="l"/>
                <a:tab pos="755650" algn="l"/>
              </a:tabLst>
            </a:pPr>
            <a:r>
              <a:rPr spc="10" dirty="0">
                <a:latin typeface="arial" charset="0"/>
                <a:cs typeface="Montserrat"/>
                <a:hlinkClick r:id="rId12"/>
              </a:rPr>
              <a:t>Signage </a:t>
            </a:r>
            <a:r>
              <a:rPr spc="10" dirty="0">
                <a:latin typeface="arial" charset="0"/>
                <a:cs typeface="Montserrat"/>
              </a:rPr>
              <a:t>and </a:t>
            </a:r>
            <a:r>
              <a:rPr lang="en-US" spc="10" dirty="0">
                <a:latin typeface="arial" charset="0"/>
                <a:cs typeface="Montserrat"/>
                <a:hlinkClick r:id="rId13"/>
              </a:rPr>
              <a:t>decals</a:t>
            </a:r>
            <a:endParaRPr spc="10" dirty="0">
              <a:latin typeface="arial" charset="0"/>
              <a:cs typeface="Montserrat"/>
            </a:endParaRPr>
          </a:p>
          <a:p>
            <a:pPr marL="389890" indent="-247650">
              <a:spcBef>
                <a:spcPts val="1200"/>
              </a:spcBef>
              <a:buFont typeface="Arial"/>
              <a:buChar char="•"/>
              <a:tabLst>
                <a:tab pos="755015" algn="l"/>
                <a:tab pos="755650" algn="l"/>
              </a:tabLst>
            </a:pPr>
            <a:r>
              <a:rPr spc="10" dirty="0">
                <a:latin typeface="arial" charset="0"/>
                <a:cs typeface="Montserrat"/>
              </a:rPr>
              <a:t>Pledges</a:t>
            </a:r>
            <a:r>
              <a:rPr lang="en-US" spc="10" dirty="0">
                <a:latin typeface="arial" charset="0"/>
                <a:cs typeface="Montserrat"/>
              </a:rPr>
              <a:t> for </a:t>
            </a:r>
            <a:r>
              <a:rPr lang="en-US" spc="10" dirty="0">
                <a:latin typeface="arial" charset="0"/>
                <a:cs typeface="Montserrat"/>
                <a:hlinkClick r:id="rId14"/>
              </a:rPr>
              <a:t>individuals </a:t>
            </a:r>
            <a:r>
              <a:rPr lang="en-US" spc="10" dirty="0">
                <a:latin typeface="arial" charset="0"/>
                <a:cs typeface="Montserrat"/>
              </a:rPr>
              <a:t>and </a:t>
            </a:r>
            <a:r>
              <a:rPr lang="en-US" spc="10" dirty="0">
                <a:latin typeface="arial" charset="0"/>
                <a:cs typeface="Montserrat"/>
                <a:hlinkClick r:id="rId15"/>
              </a:rPr>
              <a:t>administration</a:t>
            </a:r>
            <a:endParaRPr lang="en-US" spc="10" dirty="0">
              <a:latin typeface="arial" charset="0"/>
              <a:cs typeface="Montserrat"/>
            </a:endParaRPr>
          </a:p>
          <a:p>
            <a:pPr marL="389890" indent="-247650">
              <a:spcBef>
                <a:spcPts val="1200"/>
              </a:spcBef>
              <a:buFont typeface="Arial"/>
              <a:buChar char="•"/>
              <a:tabLst>
                <a:tab pos="755015" algn="l"/>
                <a:tab pos="755650" algn="l"/>
              </a:tabLst>
            </a:pPr>
            <a:r>
              <a:rPr lang="en-US" i="1" spc="10" dirty="0">
                <a:latin typeface="arial" charset="0"/>
                <a:cs typeface="Montserrat"/>
                <a:hlinkClick r:id="rId16"/>
              </a:rPr>
              <a:t>Teacher’s Guide to Idle Reduction</a:t>
            </a:r>
            <a:endParaRPr lang="en-US" i="1" spc="10" dirty="0">
              <a:latin typeface="arial" charset="0"/>
              <a:cs typeface="Montserrat"/>
            </a:endParaRPr>
          </a:p>
          <a:p>
            <a:pPr marL="389890" indent="-247650">
              <a:spcBef>
                <a:spcPts val="1200"/>
              </a:spcBef>
              <a:buFont typeface="Arial"/>
              <a:buChar char="•"/>
              <a:tabLst>
                <a:tab pos="755015" algn="l"/>
                <a:tab pos="755650" algn="l"/>
              </a:tabLst>
            </a:pPr>
            <a:r>
              <a:rPr lang="en-US" i="1" spc="10" dirty="0">
                <a:latin typeface="arial" charset="0"/>
                <a:cs typeface="Montserrat"/>
                <a:hlinkClick r:id="rId17"/>
              </a:rPr>
              <a:t>Spreading the Word About Idle Reduction Through </a:t>
            </a:r>
            <a:r>
              <a:rPr lang="en-US" i="1" spc="10" dirty="0" err="1">
                <a:latin typeface="arial" charset="0"/>
                <a:cs typeface="Montserrat"/>
                <a:hlinkClick r:id="rId17"/>
              </a:rPr>
              <a:t>Facebook</a:t>
            </a:r>
            <a:endParaRPr i="1" spc="10" dirty="0">
              <a:latin typeface="arial" charset="0"/>
              <a:cs typeface="Montserrat"/>
            </a:endParaRPr>
          </a:p>
        </p:txBody>
      </p:sp>
      <p:sp>
        <p:nvSpPr>
          <p:cNvPr id="12" name="TextBox 11">
            <a:extLst>
              <a:ext uri="{FF2B5EF4-FFF2-40B4-BE49-F238E27FC236}">
                <a16:creationId xmlns:a16="http://schemas.microsoft.com/office/drawing/2014/main" id="{31BF9BE7-9D58-4148-9203-B6E2C826CC22}"/>
              </a:ext>
            </a:extLst>
          </p:cNvPr>
          <p:cNvSpPr txBox="1"/>
          <p:nvPr/>
        </p:nvSpPr>
        <p:spPr>
          <a:xfrm>
            <a:off x="6781800" y="3505200"/>
            <a:ext cx="1768011" cy="1981200"/>
          </a:xfrm>
          <a:prstGeom prst="rect">
            <a:avLst/>
          </a:prstGeom>
          <a:noFill/>
        </p:spPr>
        <p:txBody>
          <a:bodyPr wrap="square" rtlCol="0">
            <a:noAutofit/>
          </a:bodyPr>
          <a:lstStyle/>
          <a:p>
            <a:r>
              <a:rPr lang="en-US" sz="1200" spc="10" dirty="0">
                <a:latin typeface="arial" charset="0"/>
                <a:cs typeface="Montserrat"/>
              </a:rPr>
              <a:t>The entire Idle Free MD toolkit is located at </a:t>
            </a:r>
            <a:r>
              <a:rPr lang="en-US" sz="1200" spc="10" dirty="0">
                <a:solidFill>
                  <a:srgbClr val="FF0000"/>
                </a:solidFill>
                <a:latin typeface="arial" charset="0"/>
                <a:cs typeface="Montserrat"/>
                <a:hlinkClick r:id="rId18"/>
              </a:rPr>
              <a:t>mde.maryland.gov/idlefreeMD</a:t>
            </a:r>
            <a:r>
              <a:rPr lang="en-US" sz="1200" spc="10" dirty="0">
                <a:latin typeface="arial" charset="0"/>
                <a:cs typeface="Montserrat"/>
              </a:rPr>
              <a:t>.</a:t>
            </a:r>
          </a:p>
        </p:txBody>
      </p:sp>
      <p:pic>
        <p:nvPicPr>
          <p:cNvPr id="13" name="Picture 12">
            <a:extLst>
              <a:ext uri="{FF2B5EF4-FFF2-40B4-BE49-F238E27FC236}">
                <a16:creationId xmlns:a16="http://schemas.microsoft.com/office/drawing/2014/main" id="{C520D5A7-5A1D-E146-AF64-3B57C308B3D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48865" y="1524000"/>
            <a:ext cx="1837935" cy="20697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6915784" cy="574040"/>
          </a:xfrm>
          <a:prstGeom prst="rect">
            <a:avLst/>
          </a:prstGeom>
        </p:spPr>
        <p:txBody>
          <a:bodyPr vert="horz" wrap="square" lIns="0" tIns="12700" rIns="0" bIns="0" rtlCol="0">
            <a:spAutoFit/>
          </a:bodyPr>
          <a:lstStyle/>
          <a:p>
            <a:pPr marL="12700">
              <a:lnSpc>
                <a:spcPct val="100000"/>
              </a:lnSpc>
              <a:spcBef>
                <a:spcPts val="100"/>
              </a:spcBef>
            </a:pPr>
            <a:r>
              <a:rPr spc="50" dirty="0"/>
              <a:t>Policies, </a:t>
            </a:r>
            <a:r>
              <a:rPr spc="55" dirty="0"/>
              <a:t>Letters </a:t>
            </a:r>
            <a:r>
              <a:rPr spc="40" dirty="0"/>
              <a:t>and</a:t>
            </a:r>
            <a:r>
              <a:rPr spc="375" dirty="0"/>
              <a:t> </a:t>
            </a:r>
            <a:r>
              <a:rPr spc="80" dirty="0"/>
              <a:t>Pledges</a:t>
            </a:r>
          </a:p>
        </p:txBody>
      </p:sp>
      <p:sp>
        <p:nvSpPr>
          <p:cNvPr id="4" name="object 4"/>
          <p:cNvSpPr txBox="1"/>
          <p:nvPr/>
        </p:nvSpPr>
        <p:spPr>
          <a:xfrm>
            <a:off x="533401" y="1828800"/>
            <a:ext cx="8229599" cy="3618939"/>
          </a:xfrm>
          <a:prstGeom prst="rect">
            <a:avLst/>
          </a:prstGeom>
        </p:spPr>
        <p:txBody>
          <a:bodyPr vert="horz" wrap="square" lIns="0" tIns="27940" rIns="0" bIns="0" rtlCol="0">
            <a:noAutofit/>
          </a:bodyPr>
          <a:lstStyle/>
          <a:p>
            <a:pPr marL="309880" marR="673735" indent="-297180">
              <a:lnSpc>
                <a:spcPts val="2850"/>
              </a:lnSpc>
              <a:spcBef>
                <a:spcPts val="1800"/>
              </a:spcBef>
              <a:buFont typeface="Arial"/>
              <a:buChar char="•"/>
              <a:tabLst>
                <a:tab pos="309245" algn="l"/>
                <a:tab pos="310515" algn="l"/>
              </a:tabLst>
            </a:pPr>
            <a:r>
              <a:rPr lang="en-US" sz="2000" b="1" spc="10" dirty="0">
                <a:latin typeface="arial" charset="0"/>
                <a:cs typeface="Montserrat"/>
              </a:rPr>
              <a:t>Set up policies: </a:t>
            </a:r>
            <a:r>
              <a:rPr lang="en-US" sz="2000" spc="10" dirty="0">
                <a:latin typeface="arial" charset="0"/>
                <a:cs typeface="Montserrat"/>
              </a:rPr>
              <a:t>Include an </a:t>
            </a:r>
            <a:r>
              <a:rPr lang="en-US" sz="2000" i="1" spc="10" dirty="0">
                <a:solidFill>
                  <a:srgbClr val="FF0000"/>
                </a:solidFill>
                <a:latin typeface="arial" charset="0"/>
                <a:cs typeface="Montserrat"/>
                <a:hlinkClick r:id="rId3"/>
              </a:rPr>
              <a:t>Idle-Reduction Policy </a:t>
            </a:r>
            <a:r>
              <a:rPr lang="en-US" sz="2000" spc="10" dirty="0">
                <a:latin typeface="arial" charset="0"/>
                <a:cs typeface="Montserrat"/>
              </a:rPr>
              <a:t>in the student handbook and provide to bus drivers.</a:t>
            </a:r>
          </a:p>
          <a:p>
            <a:pPr marL="309880" marR="5080" indent="-297180">
              <a:lnSpc>
                <a:spcPts val="2850"/>
              </a:lnSpc>
              <a:spcBef>
                <a:spcPts val="1800"/>
              </a:spcBef>
              <a:buFont typeface="Arial"/>
              <a:buChar char="•"/>
              <a:tabLst>
                <a:tab pos="309245" algn="l"/>
                <a:tab pos="310515" algn="l"/>
              </a:tabLst>
            </a:pPr>
            <a:r>
              <a:rPr lang="en-US" sz="2000" b="1" spc="10" dirty="0">
                <a:latin typeface="arial" charset="0"/>
                <a:cs typeface="Montserrat"/>
              </a:rPr>
              <a:t>Inform all drivers: </a:t>
            </a:r>
            <a:r>
              <a:rPr lang="en-US" sz="2000" spc="10" dirty="0">
                <a:latin typeface="arial" charset="0"/>
                <a:cs typeface="Montserrat"/>
              </a:rPr>
              <a:t>Regularly tell parents, teachers, staff, delivery truck drivers and bus drivers about the new policy and the campaign.</a:t>
            </a:r>
          </a:p>
          <a:p>
            <a:pPr marL="309880" marR="533400" indent="-297180">
              <a:lnSpc>
                <a:spcPts val="2850"/>
              </a:lnSpc>
              <a:spcBef>
                <a:spcPts val="1800"/>
              </a:spcBef>
              <a:buFont typeface="Arial"/>
              <a:buChar char="•"/>
              <a:tabLst>
                <a:tab pos="310515" algn="l"/>
              </a:tabLst>
            </a:pPr>
            <a:r>
              <a:rPr lang="en-US" sz="2000" b="1" spc="10" dirty="0">
                <a:latin typeface="arial" charset="0"/>
                <a:cs typeface="Montserrat"/>
              </a:rPr>
              <a:t>Pledges: </a:t>
            </a:r>
            <a:r>
              <a:rPr lang="en-US" sz="2000" spc="10" dirty="0">
                <a:latin typeface="arial" charset="0"/>
                <a:cs typeface="Montserrat"/>
              </a:rPr>
              <a:t>Ask all drivers to </a:t>
            </a:r>
            <a:r>
              <a:rPr lang="en-US" sz="2000" spc="10" dirty="0">
                <a:solidFill>
                  <a:srgbClr val="FF0000"/>
                </a:solidFill>
                <a:latin typeface="arial" charset="0"/>
                <a:cs typeface="Montserrat"/>
                <a:hlinkClick r:id="rId4"/>
              </a:rPr>
              <a:t>sign </a:t>
            </a:r>
            <a:br>
              <a:rPr lang="en-US" sz="2000" spc="10" dirty="0">
                <a:solidFill>
                  <a:srgbClr val="FF0000"/>
                </a:solidFill>
                <a:latin typeface="arial" charset="0"/>
                <a:cs typeface="Montserrat"/>
                <a:hlinkClick r:id="rId4"/>
              </a:rPr>
            </a:br>
            <a:r>
              <a:rPr lang="en-US" sz="2000" spc="10" dirty="0">
                <a:solidFill>
                  <a:srgbClr val="FF0000"/>
                </a:solidFill>
                <a:latin typeface="arial" charset="0"/>
                <a:cs typeface="Montserrat"/>
                <a:hlinkClick r:id="rId4"/>
              </a:rPr>
              <a:t>a pledge</a:t>
            </a:r>
            <a:r>
              <a:rPr lang="en-US" sz="2000" spc="10" dirty="0">
                <a:latin typeface="arial" charset="0"/>
                <a:cs typeface="Montserrat"/>
              </a:rPr>
              <a:t> not to idle unnecessarily. </a:t>
            </a:r>
            <a:br>
              <a:rPr lang="en-US" sz="2000" spc="10" dirty="0">
                <a:latin typeface="arial" charset="0"/>
                <a:cs typeface="Montserrat"/>
              </a:rPr>
            </a:br>
            <a:r>
              <a:rPr lang="en-US" sz="2000" spc="10" dirty="0">
                <a:latin typeface="arial" charset="0"/>
                <a:cs typeface="Montserrat"/>
              </a:rPr>
              <a:t>Hold a contest to see which </a:t>
            </a:r>
            <a:br>
              <a:rPr lang="en-US" sz="2000" spc="10" dirty="0">
                <a:latin typeface="arial" charset="0"/>
                <a:cs typeface="Montserrat"/>
              </a:rPr>
            </a:br>
            <a:r>
              <a:rPr lang="en-US" sz="2000" spc="10" dirty="0">
                <a:latin typeface="arial" charset="0"/>
                <a:cs typeface="Montserrat"/>
              </a:rPr>
              <a:t>class returns the most pledges.</a:t>
            </a:r>
          </a:p>
        </p:txBody>
      </p:sp>
      <p:pic>
        <p:nvPicPr>
          <p:cNvPr id="6" name="Picture 5">
            <a:extLst>
              <a:ext uri="{FF2B5EF4-FFF2-40B4-BE49-F238E27FC236}">
                <a16:creationId xmlns:a16="http://schemas.microsoft.com/office/drawing/2014/main" id="{D7FB2FE9-C99F-974F-A448-5BD89D65E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3733800"/>
            <a:ext cx="3628109" cy="2377037"/>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4" y="538924"/>
            <a:ext cx="6937375" cy="566822"/>
          </a:xfrm>
          <a:prstGeom prst="rect">
            <a:avLst/>
          </a:prstGeom>
        </p:spPr>
        <p:txBody>
          <a:bodyPr vert="horz" wrap="square" lIns="0" tIns="12700" rIns="0" bIns="0" rtlCol="0">
            <a:spAutoFit/>
          </a:bodyPr>
          <a:lstStyle/>
          <a:p>
            <a:pPr marL="12700">
              <a:lnSpc>
                <a:spcPct val="100000"/>
              </a:lnSpc>
              <a:spcBef>
                <a:spcPts val="100"/>
              </a:spcBef>
            </a:pPr>
            <a:r>
              <a:rPr lang="en-US" spc="15"/>
              <a:t>Idle </a:t>
            </a:r>
            <a:r>
              <a:rPr lang="en-US" spc="80"/>
              <a:t>Free </a:t>
            </a:r>
            <a:r>
              <a:rPr lang="en-US" spc="180"/>
              <a:t>MD </a:t>
            </a:r>
            <a:r>
              <a:rPr lang="en-US" spc="25"/>
              <a:t>School</a:t>
            </a:r>
            <a:r>
              <a:rPr lang="en-US" spc="365"/>
              <a:t> </a:t>
            </a:r>
            <a:r>
              <a:rPr lang="en-US" spc="50"/>
              <a:t>Signs</a:t>
            </a:r>
            <a:endParaRPr spc="50" dirty="0"/>
          </a:p>
        </p:txBody>
      </p:sp>
      <p:sp>
        <p:nvSpPr>
          <p:cNvPr id="4" name="object 4"/>
          <p:cNvSpPr txBox="1"/>
          <p:nvPr/>
        </p:nvSpPr>
        <p:spPr>
          <a:xfrm>
            <a:off x="4572000" y="1656080"/>
            <a:ext cx="3968623" cy="3003386"/>
          </a:xfrm>
          <a:prstGeom prst="rect">
            <a:avLst/>
          </a:prstGeom>
        </p:spPr>
        <p:txBody>
          <a:bodyPr vert="horz" wrap="square" lIns="0" tIns="27940" rIns="0" bIns="0" rtlCol="0">
            <a:noAutofit/>
          </a:bodyPr>
          <a:lstStyle/>
          <a:p>
            <a:pPr marL="12700" marR="5080">
              <a:lnSpc>
                <a:spcPts val="2850"/>
              </a:lnSpc>
              <a:spcBef>
                <a:spcPts val="220"/>
              </a:spcBef>
            </a:pPr>
            <a:r>
              <a:rPr lang="en-US" sz="2000" spc="10" dirty="0">
                <a:latin typeface="arial" charset="0"/>
                <a:cs typeface="Montserrat"/>
              </a:rPr>
              <a:t>Install </a:t>
            </a:r>
            <a:r>
              <a:rPr lang="en-US" sz="2000" spc="10" dirty="0">
                <a:solidFill>
                  <a:srgbClr val="FF0000"/>
                </a:solidFill>
                <a:latin typeface="arial" charset="0"/>
                <a:cs typeface="Montserrat"/>
                <a:hlinkClick r:id="rId3"/>
              </a:rPr>
              <a:t>external idling signs</a:t>
            </a:r>
            <a:r>
              <a:rPr lang="en-US" sz="2000" spc="10" dirty="0">
                <a:latin typeface="arial" charset="0"/>
                <a:cs typeface="Montserrat"/>
              </a:rPr>
              <a:t>:</a:t>
            </a:r>
          </a:p>
          <a:p>
            <a:pPr marL="787400" marR="48895" indent="-342900">
              <a:lnSpc>
                <a:spcPct val="100000"/>
              </a:lnSpc>
              <a:spcBef>
                <a:spcPts val="1800"/>
              </a:spcBef>
              <a:buFont typeface="Arial" charset="0"/>
              <a:buChar char="•"/>
              <a:tabLst>
                <a:tab pos="755650" algn="l"/>
              </a:tabLst>
            </a:pPr>
            <a:r>
              <a:rPr lang="en-US" sz="2000" spc="10" dirty="0">
                <a:latin typeface="arial" charset="0"/>
                <a:cs typeface="Montserrat"/>
              </a:rPr>
              <a:t>Where parents will easily see them when picking up  students.</a:t>
            </a:r>
          </a:p>
          <a:p>
            <a:pPr marL="787400" marR="775335" indent="-342900">
              <a:lnSpc>
                <a:spcPct val="100000"/>
              </a:lnSpc>
              <a:spcBef>
                <a:spcPts val="1800"/>
              </a:spcBef>
              <a:buFont typeface="Arial" charset="0"/>
              <a:buChar char="•"/>
              <a:tabLst>
                <a:tab pos="755650" algn="l"/>
              </a:tabLst>
            </a:pPr>
            <a:r>
              <a:rPr lang="en-US" sz="2000" spc="10" dirty="0">
                <a:latin typeface="arial" charset="0"/>
                <a:cs typeface="Montserrat"/>
              </a:rPr>
              <a:t>Where buses congregate.</a:t>
            </a:r>
          </a:p>
          <a:p>
            <a:pPr marL="787400" marR="402590" indent="-342900">
              <a:lnSpc>
                <a:spcPct val="100000"/>
              </a:lnSpc>
              <a:spcBef>
                <a:spcPts val="1800"/>
              </a:spcBef>
              <a:buFont typeface="Arial" charset="0"/>
              <a:buChar char="•"/>
              <a:tabLst>
                <a:tab pos="755650" algn="l"/>
              </a:tabLst>
            </a:pPr>
            <a:r>
              <a:rPr lang="en-US" sz="2000" spc="10" dirty="0">
                <a:latin typeface="arial" charset="0"/>
                <a:cs typeface="Montserrat"/>
              </a:rPr>
              <a:t>Where truck drivers stop to make deliveries.</a:t>
            </a:r>
          </a:p>
        </p:txBody>
      </p:sp>
      <p:pic>
        <p:nvPicPr>
          <p:cNvPr id="6" name="Picture 5">
            <a:extLst>
              <a:ext uri="{FF2B5EF4-FFF2-40B4-BE49-F238E27FC236}">
                <a16:creationId xmlns:a16="http://schemas.microsoft.com/office/drawing/2014/main" id="{1E4DB6AB-7752-B849-A4C0-C81C0351E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676400"/>
            <a:ext cx="3356527" cy="434340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4779010" cy="574040"/>
          </a:xfrm>
          <a:prstGeom prst="rect">
            <a:avLst/>
          </a:prstGeom>
        </p:spPr>
        <p:txBody>
          <a:bodyPr vert="horz" wrap="square" lIns="0" tIns="12700" rIns="0" bIns="0" rtlCol="0">
            <a:spAutoFit/>
          </a:bodyPr>
          <a:lstStyle/>
          <a:p>
            <a:pPr marL="12700">
              <a:lnSpc>
                <a:spcPct val="100000"/>
              </a:lnSpc>
              <a:spcBef>
                <a:spcPts val="100"/>
              </a:spcBef>
            </a:pPr>
            <a:r>
              <a:rPr spc="-15" dirty="0"/>
              <a:t>Air </a:t>
            </a:r>
            <a:r>
              <a:rPr spc="25" dirty="0"/>
              <a:t>Pollution</a:t>
            </a:r>
            <a:r>
              <a:rPr spc="325" dirty="0"/>
              <a:t> </a:t>
            </a:r>
            <a:r>
              <a:rPr spc="50" dirty="0"/>
              <a:t>Primer</a:t>
            </a:r>
          </a:p>
        </p:txBody>
      </p:sp>
      <p:sp>
        <p:nvSpPr>
          <p:cNvPr id="4" name="object 4"/>
          <p:cNvSpPr txBox="1"/>
          <p:nvPr/>
        </p:nvSpPr>
        <p:spPr>
          <a:xfrm>
            <a:off x="499715" y="1613408"/>
            <a:ext cx="3914140" cy="4032001"/>
          </a:xfrm>
          <a:prstGeom prst="rect">
            <a:avLst/>
          </a:prstGeom>
        </p:spPr>
        <p:txBody>
          <a:bodyPr vert="horz" wrap="square" lIns="0" tIns="27940" rIns="0" bIns="0" rtlCol="0">
            <a:noAutofit/>
          </a:bodyPr>
          <a:lstStyle/>
          <a:p>
            <a:pPr marL="309880" marR="436880" indent="-297180">
              <a:lnSpc>
                <a:spcPts val="2850"/>
              </a:lnSpc>
              <a:spcBef>
                <a:spcPts val="220"/>
              </a:spcBef>
              <a:buFont typeface="Arial"/>
              <a:buChar char="•"/>
              <a:tabLst>
                <a:tab pos="310515" algn="l"/>
              </a:tabLst>
            </a:pPr>
            <a:r>
              <a:rPr sz="2400" spc="10" dirty="0">
                <a:latin typeface="arial" charset="0"/>
                <a:cs typeface="Montserrat"/>
              </a:rPr>
              <a:t>The </a:t>
            </a:r>
            <a:r>
              <a:rPr sz="2400" spc="-5" dirty="0">
                <a:latin typeface="arial" charset="0"/>
                <a:cs typeface="Montserrat"/>
              </a:rPr>
              <a:t>air </a:t>
            </a:r>
            <a:r>
              <a:rPr sz="2400" dirty="0">
                <a:latin typeface="arial" charset="0"/>
                <a:cs typeface="Montserrat"/>
              </a:rPr>
              <a:t>we </a:t>
            </a:r>
            <a:r>
              <a:rPr sz="2400" spc="10" dirty="0">
                <a:latin typeface="arial" charset="0"/>
                <a:cs typeface="Montserrat"/>
              </a:rPr>
              <a:t>breathe</a:t>
            </a:r>
            <a:r>
              <a:rPr sz="2400" spc="-60" dirty="0">
                <a:latin typeface="arial" charset="0"/>
                <a:cs typeface="Montserrat"/>
              </a:rPr>
              <a:t> </a:t>
            </a:r>
            <a:r>
              <a:rPr sz="2400" dirty="0">
                <a:latin typeface="arial" charset="0"/>
                <a:cs typeface="Montserrat"/>
              </a:rPr>
              <a:t>is </a:t>
            </a:r>
            <a:r>
              <a:rPr sz="2400" spc="-10" dirty="0">
                <a:latin typeface="arial" charset="0"/>
                <a:cs typeface="Montserrat"/>
              </a:rPr>
              <a:t>polluted</a:t>
            </a:r>
            <a:r>
              <a:rPr lang="en-US" sz="2400" spc="-10" dirty="0">
                <a:latin typeface="arial" charset="0"/>
                <a:cs typeface="Montserrat"/>
              </a:rPr>
              <a:t> </a:t>
            </a:r>
            <a:r>
              <a:rPr sz="2400" spc="5" dirty="0">
                <a:latin typeface="arial" charset="0"/>
                <a:cs typeface="Montserrat"/>
              </a:rPr>
              <a:t>by</a:t>
            </a:r>
            <a:r>
              <a:rPr lang="en-US" sz="2400" spc="-30" dirty="0">
                <a:latin typeface="arial" charset="0"/>
                <a:cs typeface="Montserrat"/>
              </a:rPr>
              <a:t> </a:t>
            </a:r>
            <a:r>
              <a:rPr sz="2400" dirty="0">
                <a:latin typeface="arial" charset="0"/>
                <a:cs typeface="Montserrat"/>
              </a:rPr>
              <a:t>activities we </a:t>
            </a:r>
            <a:r>
              <a:rPr sz="2400" spc="-5" dirty="0">
                <a:latin typeface="arial" charset="0"/>
                <a:cs typeface="Montserrat"/>
              </a:rPr>
              <a:t>do </a:t>
            </a:r>
            <a:r>
              <a:rPr sz="2400" spc="25" dirty="0">
                <a:latin typeface="arial" charset="0"/>
                <a:cs typeface="Montserrat"/>
              </a:rPr>
              <a:t>every</a:t>
            </a:r>
            <a:r>
              <a:rPr sz="2400" dirty="0">
                <a:latin typeface="arial" charset="0"/>
                <a:cs typeface="Montserrat"/>
              </a:rPr>
              <a:t> day.</a:t>
            </a:r>
          </a:p>
          <a:p>
            <a:pPr marL="309880" marR="5080" indent="-297180">
              <a:lnSpc>
                <a:spcPts val="2850"/>
              </a:lnSpc>
              <a:spcBef>
                <a:spcPts val="1800"/>
              </a:spcBef>
              <a:buFont typeface="Arial"/>
              <a:buChar char="•"/>
              <a:tabLst>
                <a:tab pos="309245" algn="l"/>
                <a:tab pos="310515" algn="l"/>
              </a:tabLst>
            </a:pPr>
            <a:r>
              <a:rPr sz="2400" spc="25" dirty="0">
                <a:latin typeface="arial" charset="0"/>
                <a:cs typeface="Montserrat"/>
              </a:rPr>
              <a:t>These </a:t>
            </a:r>
            <a:r>
              <a:rPr sz="2400" dirty="0">
                <a:latin typeface="arial" charset="0"/>
                <a:cs typeface="Montserrat"/>
              </a:rPr>
              <a:t>activities </a:t>
            </a:r>
            <a:r>
              <a:rPr sz="2400" spc="-5" dirty="0">
                <a:latin typeface="arial" charset="0"/>
                <a:cs typeface="Montserrat"/>
              </a:rPr>
              <a:t>add  </a:t>
            </a:r>
            <a:r>
              <a:rPr sz="2400" spc="40" dirty="0">
                <a:latin typeface="arial" charset="0"/>
                <a:cs typeface="Montserrat"/>
              </a:rPr>
              <a:t>gases </a:t>
            </a:r>
            <a:r>
              <a:rPr sz="2400" spc="5" dirty="0">
                <a:latin typeface="arial" charset="0"/>
                <a:cs typeface="Montserrat"/>
              </a:rPr>
              <a:t>and </a:t>
            </a:r>
            <a:r>
              <a:rPr sz="2400" dirty="0">
                <a:latin typeface="arial" charset="0"/>
                <a:cs typeface="Montserrat"/>
              </a:rPr>
              <a:t>particulates</a:t>
            </a:r>
            <a:r>
              <a:rPr lang="en-US" sz="2400" dirty="0">
                <a:latin typeface="arial" charset="0"/>
                <a:cs typeface="Montserrat"/>
              </a:rPr>
              <a:t> </a:t>
            </a:r>
            <a:r>
              <a:rPr sz="2400" dirty="0">
                <a:latin typeface="arial" charset="0"/>
                <a:cs typeface="Montserrat"/>
              </a:rPr>
              <a:t>to </a:t>
            </a:r>
            <a:r>
              <a:rPr sz="2400" spc="10" dirty="0">
                <a:latin typeface="arial" charset="0"/>
                <a:cs typeface="Montserrat"/>
              </a:rPr>
              <a:t>the </a:t>
            </a:r>
            <a:r>
              <a:rPr sz="2400" spc="-5" dirty="0">
                <a:latin typeface="arial" charset="0"/>
                <a:cs typeface="Montserrat"/>
              </a:rPr>
              <a:t>air, </a:t>
            </a:r>
            <a:r>
              <a:rPr sz="2400" spc="-10" dirty="0">
                <a:latin typeface="arial" charset="0"/>
                <a:cs typeface="Montserrat"/>
              </a:rPr>
              <a:t>which </a:t>
            </a:r>
            <a:r>
              <a:rPr sz="2400" spc="5" dirty="0">
                <a:latin typeface="arial" charset="0"/>
                <a:cs typeface="Montserrat"/>
              </a:rPr>
              <a:t>can accumulate </a:t>
            </a:r>
            <a:r>
              <a:rPr sz="2400" spc="-5" dirty="0">
                <a:latin typeface="arial" charset="0"/>
                <a:cs typeface="Montserrat"/>
              </a:rPr>
              <a:t>in </a:t>
            </a:r>
            <a:r>
              <a:rPr sz="2400" spc="25" dirty="0">
                <a:latin typeface="arial" charset="0"/>
                <a:cs typeface="Montserrat"/>
              </a:rPr>
              <a:t>high </a:t>
            </a:r>
            <a:r>
              <a:rPr sz="2400" spc="35" dirty="0">
                <a:latin typeface="arial" charset="0"/>
                <a:cs typeface="Montserrat"/>
              </a:rPr>
              <a:t>enough</a:t>
            </a:r>
            <a:r>
              <a:rPr sz="2400" spc="-45" dirty="0">
                <a:latin typeface="arial" charset="0"/>
                <a:cs typeface="Montserrat"/>
              </a:rPr>
              <a:t> </a:t>
            </a:r>
            <a:r>
              <a:rPr sz="2400" spc="5" dirty="0">
                <a:latin typeface="arial" charset="0"/>
                <a:cs typeface="Montserrat"/>
              </a:rPr>
              <a:t>concentrations</a:t>
            </a:r>
            <a:r>
              <a:rPr lang="en-US" sz="2400" spc="5" dirty="0">
                <a:latin typeface="arial" charset="0"/>
                <a:cs typeface="Montserrat"/>
              </a:rPr>
              <a:t> </a:t>
            </a:r>
            <a:r>
              <a:rPr sz="2400" dirty="0">
                <a:latin typeface="arial" charset="0"/>
                <a:cs typeface="Montserrat"/>
              </a:rPr>
              <a:t>to </a:t>
            </a:r>
            <a:r>
              <a:rPr sz="2400" spc="15" dirty="0">
                <a:latin typeface="arial" charset="0"/>
                <a:cs typeface="Montserrat"/>
              </a:rPr>
              <a:t>harm </a:t>
            </a:r>
            <a:r>
              <a:rPr sz="2400" spc="25" dirty="0">
                <a:latin typeface="arial" charset="0"/>
                <a:cs typeface="Montserrat"/>
              </a:rPr>
              <a:t>human </a:t>
            </a:r>
            <a:r>
              <a:rPr sz="2400" dirty="0">
                <a:latin typeface="arial" charset="0"/>
                <a:cs typeface="Montserrat"/>
              </a:rPr>
              <a:t>health</a:t>
            </a:r>
            <a:r>
              <a:rPr lang="en-US" sz="2400" dirty="0">
                <a:latin typeface="arial" charset="0"/>
                <a:cs typeface="Montserrat"/>
              </a:rPr>
              <a:t> </a:t>
            </a:r>
            <a:r>
              <a:rPr sz="2400" spc="5" dirty="0">
                <a:latin typeface="arial" charset="0"/>
                <a:cs typeface="Montserrat"/>
              </a:rPr>
              <a:t>and </a:t>
            </a:r>
            <a:r>
              <a:rPr sz="2400" spc="10" dirty="0">
                <a:latin typeface="arial" charset="0"/>
                <a:cs typeface="Montserrat"/>
              </a:rPr>
              <a:t>the</a:t>
            </a:r>
            <a:r>
              <a:rPr sz="2400" spc="-15" dirty="0">
                <a:latin typeface="arial" charset="0"/>
                <a:cs typeface="Montserrat"/>
              </a:rPr>
              <a:t> </a:t>
            </a:r>
            <a:r>
              <a:rPr sz="2400" spc="10" dirty="0">
                <a:latin typeface="arial" charset="0"/>
                <a:cs typeface="Montserrat"/>
              </a:rPr>
              <a:t>environment.</a:t>
            </a:r>
            <a:endParaRPr sz="2400" dirty="0">
              <a:latin typeface="arial" charset="0"/>
              <a:cs typeface="Montserrat"/>
            </a:endParaRPr>
          </a:p>
        </p:txBody>
      </p:sp>
      <p:sp>
        <p:nvSpPr>
          <p:cNvPr id="5" name="object 5"/>
          <p:cNvSpPr/>
          <p:nvPr/>
        </p:nvSpPr>
        <p:spPr>
          <a:xfrm>
            <a:off x="4495800" y="1828800"/>
            <a:ext cx="4227899" cy="38537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6238875" cy="574040"/>
          </a:xfrm>
          <a:prstGeom prst="rect">
            <a:avLst/>
          </a:prstGeom>
        </p:spPr>
        <p:txBody>
          <a:bodyPr vert="horz" wrap="square" lIns="0" tIns="12700" rIns="0" bIns="0" rtlCol="0">
            <a:spAutoFit/>
          </a:bodyPr>
          <a:lstStyle/>
          <a:p>
            <a:pPr marL="12700">
              <a:lnSpc>
                <a:spcPct val="100000"/>
              </a:lnSpc>
              <a:spcBef>
                <a:spcPts val="100"/>
              </a:spcBef>
            </a:pPr>
            <a:r>
              <a:rPr spc="15" dirty="0"/>
              <a:t>Idle </a:t>
            </a:r>
            <a:r>
              <a:rPr spc="80" dirty="0"/>
              <a:t>Free </a:t>
            </a:r>
            <a:r>
              <a:rPr spc="25" dirty="0"/>
              <a:t>School</a:t>
            </a:r>
            <a:r>
              <a:rPr spc="365" dirty="0"/>
              <a:t> </a:t>
            </a:r>
            <a:r>
              <a:rPr lang="en-US" spc="50" dirty="0"/>
              <a:t>Decal</a:t>
            </a:r>
            <a:endParaRPr spc="50" dirty="0"/>
          </a:p>
        </p:txBody>
      </p:sp>
      <p:sp>
        <p:nvSpPr>
          <p:cNvPr id="4" name="object 4"/>
          <p:cNvSpPr txBox="1"/>
          <p:nvPr/>
        </p:nvSpPr>
        <p:spPr>
          <a:xfrm>
            <a:off x="685800" y="2362200"/>
            <a:ext cx="4343400" cy="2616101"/>
          </a:xfrm>
          <a:prstGeom prst="rect">
            <a:avLst/>
          </a:prstGeom>
        </p:spPr>
        <p:txBody>
          <a:bodyPr vert="horz" wrap="square" lIns="0" tIns="12700" rIns="0" bIns="0" rtlCol="0">
            <a:noAutofit/>
          </a:bodyPr>
          <a:lstStyle/>
          <a:p>
            <a:pPr marL="12700" marR="5080">
              <a:lnSpc>
                <a:spcPts val="2850"/>
              </a:lnSpc>
              <a:spcBef>
                <a:spcPts val="220"/>
              </a:spcBef>
            </a:pPr>
            <a:r>
              <a:rPr lang="en-US" sz="2000" spc="10" dirty="0">
                <a:latin typeface="arial" charset="0"/>
                <a:cs typeface="Montserrat"/>
              </a:rPr>
              <a:t>Hang idle-free school </a:t>
            </a:r>
            <a:r>
              <a:rPr lang="en-US" sz="2000" spc="10" dirty="0">
                <a:solidFill>
                  <a:srgbClr val="FF0000"/>
                </a:solidFill>
                <a:latin typeface="arial" charset="0"/>
                <a:cs typeface="Montserrat"/>
                <a:hlinkClick r:id="rId3"/>
              </a:rPr>
              <a:t>window decals</a:t>
            </a:r>
            <a:r>
              <a:rPr lang="en-US" sz="2000" spc="10" dirty="0">
                <a:latin typeface="arial" charset="0"/>
                <a:cs typeface="Montserrat"/>
                <a:hlinkClick r:id="rId4"/>
              </a:rPr>
              <a:t> </a:t>
            </a:r>
            <a:r>
              <a:rPr lang="en-US" sz="2000" spc="10" dirty="0">
                <a:latin typeface="arial" charset="0"/>
                <a:cs typeface="Montserrat"/>
              </a:rPr>
              <a:t>in a prominent window to announce your pledge to be idle free to visitors. Distribute them to school admin, bus drivers and parents to place in the rear-view windows of their vehicles and show their support.</a:t>
            </a:r>
          </a:p>
        </p:txBody>
      </p:sp>
      <p:pic>
        <p:nvPicPr>
          <p:cNvPr id="7" name="Picture 6">
            <a:extLst>
              <a:ext uri="{FF2B5EF4-FFF2-40B4-BE49-F238E27FC236}">
                <a16:creationId xmlns:a16="http://schemas.microsoft.com/office/drawing/2014/main" id="{C0EFA042-EF1A-A74C-91F6-D8C23862CE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2209800"/>
            <a:ext cx="3336482" cy="27749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673225" y="492886"/>
            <a:ext cx="7165975" cy="566822"/>
          </a:xfrm>
          <a:prstGeom prst="rect">
            <a:avLst/>
          </a:prstGeom>
        </p:spPr>
        <p:txBody>
          <a:bodyPr vert="horz" wrap="square" lIns="0" tIns="12700" rIns="0" bIns="0" rtlCol="0">
            <a:spAutoFit/>
          </a:bodyPr>
          <a:lstStyle/>
          <a:p>
            <a:pPr marL="12700">
              <a:lnSpc>
                <a:spcPct val="100000"/>
              </a:lnSpc>
              <a:spcBef>
                <a:spcPts val="100"/>
              </a:spcBef>
            </a:pPr>
            <a:r>
              <a:rPr spc="55" dirty="0"/>
              <a:t>Incentives</a:t>
            </a:r>
          </a:p>
        </p:txBody>
      </p:sp>
      <p:sp>
        <p:nvSpPr>
          <p:cNvPr id="4" name="object 4"/>
          <p:cNvSpPr txBox="1"/>
          <p:nvPr/>
        </p:nvSpPr>
        <p:spPr>
          <a:xfrm>
            <a:off x="457200" y="1600200"/>
            <a:ext cx="8305799" cy="4704493"/>
          </a:xfrm>
          <a:prstGeom prst="rect">
            <a:avLst/>
          </a:prstGeom>
        </p:spPr>
        <p:txBody>
          <a:bodyPr vert="horz" wrap="square" lIns="0" tIns="10795" rIns="0" bIns="0" rtlCol="0">
            <a:noAutofit/>
          </a:bodyPr>
          <a:lstStyle/>
          <a:p>
            <a:pPr marL="12700" marR="427990">
              <a:lnSpc>
                <a:spcPct val="100400"/>
              </a:lnSpc>
              <a:spcBef>
                <a:spcPts val="1200"/>
              </a:spcBef>
            </a:pPr>
            <a:r>
              <a:rPr sz="2000" spc="10" dirty="0">
                <a:latin typeface="arial" charset="0"/>
                <a:cs typeface="Montserrat"/>
              </a:rPr>
              <a:t>Provide incentives to </a:t>
            </a:r>
            <a:r>
              <a:rPr lang="en-US" sz="2000" spc="10" dirty="0">
                <a:latin typeface="arial" charset="0"/>
                <a:cs typeface="Montserrat"/>
              </a:rPr>
              <a:t>encourage participation from drivers and students. </a:t>
            </a:r>
            <a:endParaRPr sz="2000" spc="10" dirty="0">
              <a:latin typeface="arial" charset="0"/>
              <a:cs typeface="Montserrat"/>
            </a:endParaRPr>
          </a:p>
          <a:p>
            <a:pPr marL="360045" marR="5080" indent="-302260">
              <a:lnSpc>
                <a:spcPts val="2850"/>
              </a:lnSpc>
              <a:spcBef>
                <a:spcPts val="1200"/>
              </a:spcBef>
              <a:buFont typeface="Arial"/>
              <a:buChar char="•"/>
              <a:tabLst>
                <a:tab pos="360045" algn="l"/>
                <a:tab pos="360680" algn="l"/>
              </a:tabLst>
            </a:pPr>
            <a:r>
              <a:rPr lang="en-US" sz="2000" spc="10" dirty="0">
                <a:latin typeface="arial" charset="0"/>
                <a:cs typeface="Montserrat"/>
              </a:rPr>
              <a:t>Incorporate your idle reduction rollout into classroom learning. Refer to the </a:t>
            </a:r>
            <a:r>
              <a:rPr lang="en-US" sz="2000" i="1" spc="10" dirty="0">
                <a:solidFill>
                  <a:srgbClr val="FF0000"/>
                </a:solidFill>
                <a:latin typeface="arial" charset="0"/>
                <a:cs typeface="Montserrat"/>
                <a:hlinkClick r:id="rId3"/>
              </a:rPr>
              <a:t>Teacher’s Guide to Idle Reduction</a:t>
            </a:r>
            <a:r>
              <a:rPr lang="en-US" sz="2000" spc="10" dirty="0">
                <a:latin typeface="arial" charset="0"/>
                <a:cs typeface="Montserrat"/>
                <a:hlinkClick r:id="rId3"/>
              </a:rPr>
              <a:t> </a:t>
            </a:r>
            <a:r>
              <a:rPr lang="en-US" sz="2000" spc="10" dirty="0">
                <a:latin typeface="arial" charset="0"/>
                <a:cs typeface="Montserrat"/>
              </a:rPr>
              <a:t>on ways to get started. In addition to assigning a grades for student’s effort, track the number of pledges collected by class or group through a competition. Reward the winning class with a pizza or ice cream party, if appropriate.</a:t>
            </a:r>
          </a:p>
          <a:p>
            <a:pPr marL="360045" marR="5080" indent="-302260">
              <a:lnSpc>
                <a:spcPts val="2850"/>
              </a:lnSpc>
              <a:spcBef>
                <a:spcPts val="1200"/>
              </a:spcBef>
              <a:buFont typeface="Arial"/>
              <a:buChar char="•"/>
              <a:tabLst>
                <a:tab pos="360045" algn="l"/>
                <a:tab pos="360680" algn="l"/>
              </a:tabLst>
            </a:pPr>
            <a:r>
              <a:rPr lang="en-US" sz="2000" spc="10" dirty="0">
                <a:latin typeface="arial" charset="0"/>
                <a:cs typeface="Montserrat"/>
              </a:rPr>
              <a:t>Recognize participants in your idle reduction program through social media. Create key chains, t-shirts, coffee mugs, or other specialty media with the school’s logo and/or the </a:t>
            </a:r>
            <a:r>
              <a:rPr lang="en-US" sz="2000" spc="10" dirty="0">
                <a:latin typeface="arial" charset="0"/>
                <a:cs typeface="Montserrat"/>
                <a:hlinkClick r:id="rId4"/>
              </a:rPr>
              <a:t>Idle Free MD logo</a:t>
            </a:r>
            <a:r>
              <a:rPr lang="en-US" sz="2000" spc="10" dirty="0">
                <a:latin typeface="arial" charset="0"/>
                <a:cs typeface="Montserrat"/>
              </a:rPr>
              <a:t> as additional incentives, or collect gift cards from local establishments to give out.</a:t>
            </a:r>
            <a:endParaRPr sz="2000" spc="10" dirty="0">
              <a:latin typeface="arial" charset="0"/>
              <a:cs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6057265" cy="574040"/>
          </a:xfrm>
          <a:prstGeom prst="rect">
            <a:avLst/>
          </a:prstGeom>
        </p:spPr>
        <p:txBody>
          <a:bodyPr vert="horz" wrap="square" lIns="0" tIns="12700" rIns="0" bIns="0" rtlCol="0">
            <a:spAutoFit/>
          </a:bodyPr>
          <a:lstStyle/>
          <a:p>
            <a:pPr marL="12700">
              <a:lnSpc>
                <a:spcPct val="100000"/>
              </a:lnSpc>
              <a:spcBef>
                <a:spcPts val="100"/>
              </a:spcBef>
            </a:pPr>
            <a:r>
              <a:rPr spc="60" dirty="0"/>
              <a:t>Recommended</a:t>
            </a:r>
            <a:r>
              <a:rPr spc="100" dirty="0"/>
              <a:t> </a:t>
            </a:r>
            <a:r>
              <a:rPr spc="40" dirty="0"/>
              <a:t>Schedule</a:t>
            </a:r>
          </a:p>
        </p:txBody>
      </p:sp>
      <p:sp>
        <p:nvSpPr>
          <p:cNvPr id="4" name="object 4"/>
          <p:cNvSpPr txBox="1"/>
          <p:nvPr/>
        </p:nvSpPr>
        <p:spPr>
          <a:xfrm>
            <a:off x="457200" y="1676400"/>
            <a:ext cx="8458200" cy="4011996"/>
          </a:xfrm>
          <a:prstGeom prst="rect">
            <a:avLst/>
          </a:prstGeom>
        </p:spPr>
        <p:txBody>
          <a:bodyPr vert="horz" wrap="square" lIns="0" tIns="10795" rIns="0" bIns="0" rtlCol="0">
            <a:noAutofit/>
          </a:bodyPr>
          <a:lstStyle/>
          <a:p>
            <a:pPr marL="302260" marR="257810" indent="-289560">
              <a:lnSpc>
                <a:spcPct val="100400"/>
              </a:lnSpc>
              <a:spcBef>
                <a:spcPts val="85"/>
              </a:spcBef>
              <a:buFont typeface="Arial"/>
              <a:buChar char="•"/>
              <a:tabLst>
                <a:tab pos="301625" algn="l"/>
                <a:tab pos="302895" algn="l"/>
              </a:tabLst>
            </a:pPr>
            <a:r>
              <a:rPr lang="en-US" sz="2400" b="1" spc="10" dirty="0">
                <a:latin typeface="arial" charset="0"/>
                <a:cs typeface="Montserrat"/>
              </a:rPr>
              <a:t>Month 1</a:t>
            </a:r>
            <a:r>
              <a:rPr sz="2400" b="1" spc="10" dirty="0">
                <a:latin typeface="arial" charset="0"/>
                <a:cs typeface="Montserrat"/>
              </a:rPr>
              <a:t>: </a:t>
            </a:r>
            <a:r>
              <a:rPr sz="2400" spc="10" dirty="0">
                <a:latin typeface="arial" charset="0"/>
                <a:cs typeface="Montserrat"/>
              </a:rPr>
              <a:t>Pre-campaign</a:t>
            </a:r>
            <a:r>
              <a:rPr lang="en-US" sz="2400" spc="10" dirty="0">
                <a:latin typeface="arial" charset="0"/>
                <a:cs typeface="Montserrat"/>
              </a:rPr>
              <a:t> preparations</a:t>
            </a:r>
            <a:endParaRPr sz="2400" spc="10" dirty="0">
              <a:latin typeface="arial" charset="0"/>
              <a:cs typeface="Montserrat"/>
            </a:endParaRPr>
          </a:p>
          <a:p>
            <a:pPr marL="302260" marR="5080" indent="-289560">
              <a:lnSpc>
                <a:spcPct val="100400"/>
              </a:lnSpc>
              <a:spcBef>
                <a:spcPts val="1200"/>
              </a:spcBef>
              <a:buFont typeface="Arial"/>
              <a:buChar char="•"/>
              <a:tabLst>
                <a:tab pos="301625" algn="l"/>
                <a:tab pos="302895" algn="l"/>
              </a:tabLst>
            </a:pPr>
            <a:r>
              <a:rPr lang="en-US" sz="2400" b="1" spc="10" dirty="0">
                <a:latin typeface="arial" charset="0"/>
                <a:cs typeface="Montserrat"/>
              </a:rPr>
              <a:t>Month 2</a:t>
            </a:r>
            <a:r>
              <a:rPr sz="2400" b="1" spc="10" dirty="0">
                <a:latin typeface="arial" charset="0"/>
                <a:cs typeface="Montserrat"/>
              </a:rPr>
              <a:t>: </a:t>
            </a:r>
            <a:r>
              <a:rPr sz="2400" spc="10" dirty="0">
                <a:latin typeface="arial" charset="0"/>
                <a:cs typeface="Montserrat"/>
              </a:rPr>
              <a:t>Announce campaign to</a:t>
            </a:r>
            <a:r>
              <a:rPr lang="en-US" sz="2400" spc="10" dirty="0">
                <a:latin typeface="arial" charset="0"/>
                <a:cs typeface="Montserrat"/>
              </a:rPr>
              <a:t> the </a:t>
            </a:r>
            <a:r>
              <a:rPr sz="2400" spc="10" dirty="0">
                <a:latin typeface="arial" charset="0"/>
                <a:cs typeface="Montserrat"/>
              </a:rPr>
              <a:t>school</a:t>
            </a:r>
            <a:r>
              <a:rPr lang="en-US" sz="2400" spc="10" dirty="0">
                <a:latin typeface="arial" charset="0"/>
                <a:cs typeface="Montserrat"/>
              </a:rPr>
              <a:t> </a:t>
            </a:r>
            <a:br>
              <a:rPr lang="en-US" sz="2400" spc="10" dirty="0">
                <a:latin typeface="arial" charset="0"/>
                <a:cs typeface="Montserrat"/>
              </a:rPr>
            </a:br>
            <a:r>
              <a:rPr lang="en-US" sz="2400" spc="10" dirty="0">
                <a:latin typeface="arial" charset="0"/>
                <a:cs typeface="Montserrat"/>
              </a:rPr>
              <a:t>and </a:t>
            </a:r>
            <a:r>
              <a:rPr sz="2400" spc="10" dirty="0">
                <a:latin typeface="arial" charset="0"/>
                <a:cs typeface="Montserrat"/>
              </a:rPr>
              <a:t>PT</a:t>
            </a:r>
            <a:r>
              <a:rPr lang="en-US" sz="2400" spc="10" dirty="0">
                <a:latin typeface="arial" charset="0"/>
                <a:cs typeface="Montserrat"/>
              </a:rPr>
              <a:t>A</a:t>
            </a:r>
            <a:endParaRPr sz="2400" spc="10" dirty="0">
              <a:latin typeface="arial" charset="0"/>
              <a:cs typeface="Montserrat"/>
            </a:endParaRPr>
          </a:p>
          <a:p>
            <a:pPr marL="302260" marR="725805" indent="-289560">
              <a:lnSpc>
                <a:spcPct val="100400"/>
              </a:lnSpc>
              <a:spcBef>
                <a:spcPts val="1205"/>
              </a:spcBef>
              <a:buFont typeface="Arial"/>
              <a:buChar char="•"/>
              <a:tabLst>
                <a:tab pos="302895" algn="l"/>
              </a:tabLst>
            </a:pPr>
            <a:r>
              <a:rPr lang="en-US" sz="2400" b="1" spc="10" dirty="0">
                <a:latin typeface="arial" charset="0"/>
                <a:cs typeface="Montserrat"/>
              </a:rPr>
              <a:t>Month 3</a:t>
            </a:r>
            <a:r>
              <a:rPr sz="2400" b="1" spc="10" dirty="0">
                <a:latin typeface="arial" charset="0"/>
                <a:cs typeface="Montserrat"/>
              </a:rPr>
              <a:t>:</a:t>
            </a:r>
            <a:r>
              <a:rPr lang="en-US" sz="2400" b="1" spc="10" dirty="0">
                <a:latin typeface="arial" charset="0"/>
                <a:cs typeface="Montserrat"/>
              </a:rPr>
              <a:t> </a:t>
            </a:r>
            <a:r>
              <a:rPr sz="2400" spc="10" dirty="0">
                <a:latin typeface="arial" charset="0"/>
                <a:cs typeface="Montserrat"/>
              </a:rPr>
              <a:t>Publish</a:t>
            </a:r>
            <a:r>
              <a:rPr lang="en-US" sz="2400" spc="10" dirty="0">
                <a:latin typeface="arial" charset="0"/>
                <a:cs typeface="Montserrat"/>
              </a:rPr>
              <a:t> </a:t>
            </a:r>
            <a:br>
              <a:rPr lang="en-US" sz="2400" spc="10" dirty="0">
                <a:latin typeface="arial" charset="0"/>
                <a:cs typeface="Montserrat"/>
              </a:rPr>
            </a:br>
            <a:r>
              <a:rPr sz="2400" spc="10" dirty="0">
                <a:latin typeface="arial" charset="0"/>
                <a:cs typeface="Montserrat"/>
              </a:rPr>
              <a:t>policies,</a:t>
            </a:r>
            <a:r>
              <a:rPr lang="en-US" sz="2400" spc="10" dirty="0">
                <a:latin typeface="arial" charset="0"/>
                <a:cs typeface="Montserrat"/>
              </a:rPr>
              <a:t> </a:t>
            </a:r>
            <a:r>
              <a:rPr sz="2400" spc="10" dirty="0">
                <a:latin typeface="arial" charset="0"/>
                <a:cs typeface="Montserrat"/>
              </a:rPr>
              <a:t>send</a:t>
            </a:r>
            <a:r>
              <a:rPr lang="en-US" sz="2400" spc="10" dirty="0">
                <a:latin typeface="arial" charset="0"/>
                <a:cs typeface="Montserrat"/>
              </a:rPr>
              <a:t> </a:t>
            </a:r>
            <a:br>
              <a:rPr lang="en-US" sz="2400" spc="10" dirty="0">
                <a:latin typeface="arial" charset="0"/>
                <a:cs typeface="Montserrat"/>
              </a:rPr>
            </a:br>
            <a:r>
              <a:rPr sz="2400" spc="10" dirty="0">
                <a:latin typeface="arial" charset="0"/>
                <a:cs typeface="Montserrat"/>
              </a:rPr>
              <a:t>home</a:t>
            </a:r>
            <a:r>
              <a:rPr lang="en-US" sz="2400" spc="10" dirty="0">
                <a:latin typeface="arial" charset="0"/>
                <a:cs typeface="Montserrat"/>
              </a:rPr>
              <a:t> </a:t>
            </a:r>
            <a:r>
              <a:rPr sz="2400" spc="10" dirty="0">
                <a:latin typeface="arial" charset="0"/>
                <a:cs typeface="Montserrat"/>
              </a:rPr>
              <a:t>letters,</a:t>
            </a:r>
            <a:r>
              <a:rPr lang="en-US" sz="2400" spc="10" dirty="0">
                <a:latin typeface="arial" charset="0"/>
                <a:cs typeface="Montserrat"/>
              </a:rPr>
              <a:t> </a:t>
            </a:r>
            <a:br>
              <a:rPr lang="en-US" sz="2400" spc="10" dirty="0">
                <a:latin typeface="arial" charset="0"/>
                <a:cs typeface="Montserrat"/>
              </a:rPr>
            </a:br>
            <a:r>
              <a:rPr sz="2400" spc="10" dirty="0">
                <a:latin typeface="arial" charset="0"/>
                <a:cs typeface="Montserrat"/>
              </a:rPr>
              <a:t>conduct pledge </a:t>
            </a:r>
            <a:br>
              <a:rPr lang="en-US" sz="2400" spc="10" dirty="0">
                <a:latin typeface="arial" charset="0"/>
                <a:cs typeface="Montserrat"/>
              </a:rPr>
            </a:br>
            <a:r>
              <a:rPr sz="2400" spc="10" dirty="0">
                <a:latin typeface="arial" charset="0"/>
                <a:cs typeface="Montserrat"/>
              </a:rPr>
              <a:t>drive, publish</a:t>
            </a:r>
            <a:r>
              <a:rPr lang="en-US" sz="2400" spc="10" dirty="0">
                <a:latin typeface="arial" charset="0"/>
                <a:cs typeface="Montserrat"/>
              </a:rPr>
              <a:t> </a:t>
            </a:r>
            <a:br>
              <a:rPr lang="en-US" sz="2400" spc="10" dirty="0">
                <a:latin typeface="arial" charset="0"/>
                <a:cs typeface="Montserrat"/>
              </a:rPr>
            </a:br>
            <a:r>
              <a:rPr sz="2400" spc="10" dirty="0">
                <a:latin typeface="arial" charset="0"/>
                <a:cs typeface="Montserrat"/>
              </a:rPr>
              <a:t>articles in school </a:t>
            </a:r>
            <a:br>
              <a:rPr lang="en-US" sz="2400" spc="10" dirty="0">
                <a:latin typeface="arial" charset="0"/>
                <a:cs typeface="Montserrat"/>
              </a:rPr>
            </a:br>
            <a:r>
              <a:rPr sz="2400" spc="10" dirty="0">
                <a:latin typeface="arial" charset="0"/>
                <a:cs typeface="Montserrat"/>
              </a:rPr>
              <a:t>newsletter.</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9840" b="19840"/>
          <a:stretch/>
        </p:blipFill>
        <p:spPr>
          <a:xfrm>
            <a:off x="3364787" y="2286001"/>
            <a:ext cx="5029200" cy="3352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300" y="168910"/>
            <a:ext cx="8470900" cy="1126490"/>
          </a:xfrm>
          <a:prstGeom prst="rect">
            <a:avLst/>
          </a:prstGeom>
        </p:spPr>
        <p:txBody>
          <a:bodyPr vert="horz" wrap="square" lIns="0" tIns="12700" rIns="0" bIns="0" rtlCol="0">
            <a:spAutoFit/>
          </a:bodyPr>
          <a:lstStyle/>
          <a:p>
            <a:pPr marL="1241425">
              <a:lnSpc>
                <a:spcPct val="100000"/>
              </a:lnSpc>
              <a:spcBef>
                <a:spcPts val="100"/>
              </a:spcBef>
            </a:pPr>
            <a:r>
              <a:rPr spc="75" dirty="0"/>
              <a:t>Green </a:t>
            </a:r>
            <a:r>
              <a:rPr spc="30" dirty="0"/>
              <a:t>Certification</a:t>
            </a:r>
            <a:r>
              <a:rPr spc="275" dirty="0"/>
              <a:t> </a:t>
            </a:r>
            <a:r>
              <a:rPr spc="150" dirty="0"/>
              <a:t>&amp;</a:t>
            </a:r>
          </a:p>
          <a:p>
            <a:pPr marL="88900">
              <a:lnSpc>
                <a:spcPct val="100000"/>
              </a:lnSpc>
              <a:spcBef>
                <a:spcPts val="30"/>
              </a:spcBef>
              <a:tabLst>
                <a:tab pos="1240790" algn="l"/>
                <a:tab pos="8394065" algn="l"/>
              </a:tabLst>
            </a:pPr>
            <a:r>
              <a:rPr spc="75" dirty="0"/>
              <a:t> 	Literacy Standards	</a:t>
            </a:r>
          </a:p>
        </p:txBody>
      </p:sp>
      <p:sp>
        <p:nvSpPr>
          <p:cNvPr id="3" name="object 3"/>
          <p:cNvSpPr txBox="1"/>
          <p:nvPr/>
        </p:nvSpPr>
        <p:spPr>
          <a:xfrm>
            <a:off x="533400" y="1905000"/>
            <a:ext cx="8229599" cy="3452868"/>
          </a:xfrm>
          <a:prstGeom prst="rect">
            <a:avLst/>
          </a:prstGeom>
        </p:spPr>
        <p:txBody>
          <a:bodyPr vert="horz" wrap="square" lIns="0" tIns="10795" rIns="0" bIns="0" rtlCol="0">
            <a:noAutofit/>
          </a:bodyPr>
          <a:lstStyle/>
          <a:p>
            <a:pPr marL="302260" marR="1333500" indent="-289560">
              <a:lnSpc>
                <a:spcPct val="100400"/>
              </a:lnSpc>
              <a:spcBef>
                <a:spcPts val="85"/>
              </a:spcBef>
              <a:spcAft>
                <a:spcPts val="1800"/>
              </a:spcAft>
              <a:buFont typeface="Arial"/>
              <a:buChar char="•"/>
              <a:tabLst>
                <a:tab pos="301625" algn="l"/>
                <a:tab pos="302895" algn="l"/>
              </a:tabLst>
            </a:pPr>
            <a:r>
              <a:rPr sz="2400" spc="10" dirty="0">
                <a:latin typeface="arial" charset="0"/>
                <a:cs typeface="Montserrat"/>
              </a:rPr>
              <a:t>Fulfills 2.6 of MAEOE “Responsible</a:t>
            </a:r>
            <a:r>
              <a:rPr lang="en-US" sz="2400" spc="10" dirty="0">
                <a:latin typeface="arial" charset="0"/>
                <a:cs typeface="Montserrat"/>
              </a:rPr>
              <a:t> </a:t>
            </a:r>
            <a:r>
              <a:rPr sz="2400" spc="10" dirty="0">
                <a:latin typeface="arial" charset="0"/>
                <a:cs typeface="Montserrat"/>
              </a:rPr>
              <a:t>Transportation” requirements.</a:t>
            </a:r>
            <a:endParaRPr lang="en-US" sz="2400" spc="10" dirty="0">
              <a:latin typeface="arial" charset="0"/>
              <a:cs typeface="Montserrat"/>
            </a:endParaRPr>
          </a:p>
          <a:p>
            <a:pPr marL="302260" marR="1333500" indent="-289560">
              <a:lnSpc>
                <a:spcPct val="100400"/>
              </a:lnSpc>
              <a:spcBef>
                <a:spcPts val="85"/>
              </a:spcBef>
              <a:spcAft>
                <a:spcPts val="1800"/>
              </a:spcAft>
              <a:buFont typeface="Arial"/>
              <a:buChar char="•"/>
              <a:tabLst>
                <a:tab pos="301625" algn="l"/>
                <a:tab pos="302895" algn="l"/>
              </a:tabLst>
            </a:pPr>
            <a:r>
              <a:rPr sz="2400" spc="10" dirty="0">
                <a:latin typeface="arial" charset="0"/>
                <a:cs typeface="Montserrat"/>
              </a:rPr>
              <a:t>Maryland Green Schools' environmental efforts can be used as a platform to apply for U.S. Green Ribbon School recognition.</a:t>
            </a:r>
            <a:endParaRPr lang="en-US" sz="2400" spc="10" dirty="0">
              <a:latin typeface="arial" charset="0"/>
              <a:cs typeface="Montserrat"/>
            </a:endParaRPr>
          </a:p>
          <a:p>
            <a:pPr marL="302260" marR="1333500" indent="-289560">
              <a:lnSpc>
                <a:spcPct val="100400"/>
              </a:lnSpc>
              <a:spcBef>
                <a:spcPts val="85"/>
              </a:spcBef>
              <a:spcAft>
                <a:spcPts val="1800"/>
              </a:spcAft>
              <a:buFont typeface="Arial"/>
              <a:buChar char="•"/>
              <a:tabLst>
                <a:tab pos="301625" algn="l"/>
                <a:tab pos="302895" algn="l"/>
              </a:tabLst>
            </a:pPr>
            <a:r>
              <a:rPr sz="2400" spc="10" dirty="0">
                <a:latin typeface="arial" charset="0"/>
                <a:cs typeface="Montserrat"/>
              </a:rPr>
              <a:t>Schools may also joint certify with</a:t>
            </a:r>
            <a:r>
              <a:rPr lang="en-US" sz="2400" spc="10" dirty="0">
                <a:latin typeface="arial" charset="0"/>
                <a:cs typeface="Montserrat"/>
              </a:rPr>
              <a:t> </a:t>
            </a:r>
            <a:r>
              <a:rPr sz="2400" spc="10" dirty="0">
                <a:latin typeface="arial" charset="0"/>
                <a:cs typeface="Montserrat"/>
              </a:rPr>
              <a:t>Eco-Schools USA</a:t>
            </a:r>
            <a:r>
              <a:rPr lang="en-US" sz="2400" spc="10" dirty="0">
                <a:latin typeface="arial" charset="0"/>
                <a:cs typeface="Montserrat"/>
              </a:rPr>
              <a:t> </a:t>
            </a:r>
            <a:r>
              <a:rPr sz="2400" spc="10" dirty="0">
                <a:latin typeface="arial" charset="0"/>
                <a:cs typeface="Montserrat"/>
              </a:rPr>
              <a:t>as they work towards</a:t>
            </a:r>
            <a:r>
              <a:rPr lang="en-US" sz="2400" spc="10" dirty="0">
                <a:latin typeface="arial" charset="0"/>
                <a:cs typeface="Montserrat"/>
              </a:rPr>
              <a:t> </a:t>
            </a:r>
            <a:r>
              <a:rPr sz="2400" spc="10" dirty="0">
                <a:latin typeface="arial" charset="0"/>
                <a:cs typeface="Montserrat"/>
              </a:rPr>
              <a:t>Maryland Green School status.</a:t>
            </a:r>
          </a:p>
        </p:txBody>
      </p:sp>
      <p:sp>
        <p:nvSpPr>
          <p:cNvPr id="4"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6708775" cy="566822"/>
          </a:xfrm>
          <a:prstGeom prst="rect">
            <a:avLst/>
          </a:prstGeom>
        </p:spPr>
        <p:txBody>
          <a:bodyPr vert="horz" wrap="square" lIns="0" tIns="12700" rIns="0" bIns="0" rtlCol="0">
            <a:spAutoFit/>
          </a:bodyPr>
          <a:lstStyle/>
          <a:p>
            <a:pPr marL="12700">
              <a:lnSpc>
                <a:spcPct val="100000"/>
              </a:lnSpc>
              <a:spcBef>
                <a:spcPts val="100"/>
              </a:spcBef>
            </a:pPr>
            <a:r>
              <a:rPr lang="en-US" spc="25" dirty="0"/>
              <a:t>Keep MDE in the Loop</a:t>
            </a:r>
            <a:endParaRPr spc="75" dirty="0"/>
          </a:p>
        </p:txBody>
      </p:sp>
      <p:sp>
        <p:nvSpPr>
          <p:cNvPr id="4" name="object 4"/>
          <p:cNvSpPr txBox="1"/>
          <p:nvPr/>
        </p:nvSpPr>
        <p:spPr>
          <a:xfrm>
            <a:off x="533401" y="1948551"/>
            <a:ext cx="5105400" cy="3545201"/>
          </a:xfrm>
          <a:prstGeom prst="rect">
            <a:avLst/>
          </a:prstGeom>
        </p:spPr>
        <p:txBody>
          <a:bodyPr vert="horz" wrap="square" lIns="0" tIns="10795" rIns="0" bIns="0" rtlCol="0">
            <a:noAutofit/>
          </a:bodyPr>
          <a:lstStyle/>
          <a:p>
            <a:pPr marL="302260" marR="5080" indent="-289560">
              <a:lnSpc>
                <a:spcPct val="100400"/>
              </a:lnSpc>
              <a:spcBef>
                <a:spcPts val="85"/>
              </a:spcBef>
              <a:spcAft>
                <a:spcPts val="1800"/>
              </a:spcAft>
              <a:buFont typeface="Arial"/>
              <a:buChar char="•"/>
              <a:tabLst>
                <a:tab pos="301625" algn="l"/>
                <a:tab pos="302895" algn="l"/>
              </a:tabLst>
            </a:pPr>
            <a:r>
              <a:rPr lang="en-US" sz="2400" dirty="0"/>
              <a:t>Share your idle reduction efforts with MDE via </a:t>
            </a:r>
            <a:r>
              <a:rPr lang="en-US" sz="2400" dirty="0">
                <a:hlinkClick r:id="rId3"/>
              </a:rPr>
              <a:t>Facebook</a:t>
            </a:r>
            <a:r>
              <a:rPr lang="en-US" sz="2400" dirty="0"/>
              <a:t>, </a:t>
            </a:r>
            <a:r>
              <a:rPr lang="en-US" sz="2400" dirty="0">
                <a:hlinkClick r:id="rId4"/>
              </a:rPr>
              <a:t>Youtube</a:t>
            </a:r>
            <a:r>
              <a:rPr lang="en-US" sz="2400" dirty="0"/>
              <a:t>, </a:t>
            </a:r>
            <a:r>
              <a:rPr lang="en-US" sz="2400" dirty="0">
                <a:hlinkClick r:id="rId5"/>
              </a:rPr>
              <a:t>Instagram</a:t>
            </a:r>
            <a:r>
              <a:rPr lang="en-US" sz="2400" dirty="0"/>
              <a:t>, and </a:t>
            </a:r>
            <a:r>
              <a:rPr lang="en-US" sz="2400" dirty="0">
                <a:hlinkClick r:id="rId6"/>
              </a:rPr>
              <a:t>Twitter</a:t>
            </a:r>
            <a:r>
              <a:rPr lang="en-US" sz="2400" dirty="0"/>
              <a:t>. Use #</a:t>
            </a:r>
            <a:r>
              <a:rPr lang="en-US" sz="2400" dirty="0" err="1"/>
              <a:t>idlefreeMD</a:t>
            </a:r>
            <a:r>
              <a:rPr lang="en-US" sz="2400" dirty="0"/>
              <a:t> when posting about on social media.</a:t>
            </a:r>
          </a:p>
          <a:p>
            <a:pPr marL="302260" marR="5080" indent="-289560">
              <a:lnSpc>
                <a:spcPct val="100400"/>
              </a:lnSpc>
              <a:spcBef>
                <a:spcPts val="85"/>
              </a:spcBef>
              <a:spcAft>
                <a:spcPts val="1800"/>
              </a:spcAft>
              <a:buFont typeface="Arial"/>
              <a:buChar char="•"/>
              <a:tabLst>
                <a:tab pos="301625" algn="l"/>
                <a:tab pos="302895" algn="l"/>
              </a:tabLst>
            </a:pPr>
            <a:r>
              <a:rPr lang="en-US" sz="2400" dirty="0"/>
              <a:t>Let us know about your efforts, and </a:t>
            </a:r>
            <a:br>
              <a:rPr lang="en-US" sz="2400" dirty="0"/>
            </a:br>
            <a:r>
              <a:rPr lang="en-US" sz="2400" dirty="0"/>
              <a:t>contact us with any questions at </a:t>
            </a:r>
            <a:br>
              <a:rPr lang="en-US" sz="2400" dirty="0"/>
            </a:br>
            <a:r>
              <a:rPr lang="en-US" sz="2400" u="sng" dirty="0">
                <a:hlinkClick r:id="rId7"/>
              </a:rPr>
              <a:t>mde.idlefreemd@maryland.gov</a:t>
            </a:r>
            <a:endParaRPr lang="en-US" sz="2400" dirty="0"/>
          </a:p>
          <a:p>
            <a:pPr marL="302260" marR="5080" indent="-289560">
              <a:lnSpc>
                <a:spcPct val="100400"/>
              </a:lnSpc>
              <a:spcBef>
                <a:spcPts val="85"/>
              </a:spcBef>
              <a:spcAft>
                <a:spcPts val="1800"/>
              </a:spcAft>
              <a:buFont typeface="Arial"/>
              <a:buChar char="•"/>
              <a:tabLst>
                <a:tab pos="301625" algn="l"/>
                <a:tab pos="302895" algn="l"/>
              </a:tabLst>
            </a:pPr>
            <a:endParaRPr sz="2400" spc="10" dirty="0">
              <a:latin typeface="arial" charset="0"/>
              <a:cs typeface="Montserrat"/>
            </a:endParaRP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00" y="1981200"/>
            <a:ext cx="2971800" cy="19812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597025" y="538924"/>
            <a:ext cx="6251575" cy="574040"/>
          </a:xfrm>
          <a:prstGeom prst="rect">
            <a:avLst/>
          </a:prstGeom>
        </p:spPr>
        <p:txBody>
          <a:bodyPr vert="horz" wrap="square" lIns="0" tIns="12700" rIns="0" bIns="0" rtlCol="0">
            <a:spAutoFit/>
          </a:bodyPr>
          <a:lstStyle/>
          <a:p>
            <a:pPr marL="12700">
              <a:lnSpc>
                <a:spcPct val="100000"/>
              </a:lnSpc>
              <a:spcBef>
                <a:spcPts val="100"/>
              </a:spcBef>
            </a:pPr>
            <a:r>
              <a:rPr lang="en-US" spc="25" dirty="0"/>
              <a:t>Additional </a:t>
            </a:r>
            <a:r>
              <a:rPr spc="40" dirty="0"/>
              <a:t>Assistance</a:t>
            </a:r>
          </a:p>
        </p:txBody>
      </p:sp>
      <p:sp>
        <p:nvSpPr>
          <p:cNvPr id="4" name="object 4"/>
          <p:cNvSpPr txBox="1"/>
          <p:nvPr/>
        </p:nvSpPr>
        <p:spPr>
          <a:xfrm>
            <a:off x="533400" y="1600200"/>
            <a:ext cx="8610600" cy="2667000"/>
          </a:xfrm>
          <a:prstGeom prst="rect">
            <a:avLst/>
          </a:prstGeom>
        </p:spPr>
        <p:txBody>
          <a:bodyPr vert="horz" wrap="square" lIns="0" tIns="10795" rIns="0" bIns="0" rtlCol="0">
            <a:noAutofit/>
          </a:bodyPr>
          <a:lstStyle/>
          <a:p>
            <a:pPr marL="12700" marR="5080">
              <a:lnSpc>
                <a:spcPct val="100400"/>
              </a:lnSpc>
              <a:spcBef>
                <a:spcPts val="1200"/>
              </a:spcBef>
              <a:tabLst>
                <a:tab pos="301625" algn="l"/>
                <a:tab pos="302895" algn="l"/>
              </a:tabLst>
            </a:pPr>
            <a:r>
              <a:rPr lang="en-US" sz="2400" spc="10" dirty="0">
                <a:latin typeface="arial" charset="0"/>
                <a:cs typeface="Montserrat"/>
              </a:rPr>
              <a:t>For </a:t>
            </a:r>
            <a:r>
              <a:rPr sz="2400" spc="10" dirty="0">
                <a:latin typeface="arial" charset="0"/>
                <a:cs typeface="Montserrat"/>
              </a:rPr>
              <a:t>more information</a:t>
            </a:r>
            <a:r>
              <a:rPr lang="en-US" sz="2400" spc="10" dirty="0">
                <a:latin typeface="arial" charset="0"/>
                <a:cs typeface="Montserrat"/>
              </a:rPr>
              <a:t> visit:</a:t>
            </a:r>
          </a:p>
          <a:p>
            <a:pPr marL="12700" marR="5080">
              <a:lnSpc>
                <a:spcPct val="100400"/>
              </a:lnSpc>
              <a:spcBef>
                <a:spcPts val="1200"/>
              </a:spcBef>
              <a:buFont typeface="Arial" pitchFamily="34" charset="0"/>
              <a:buChar char="•"/>
              <a:tabLst>
                <a:tab pos="301625" algn="l"/>
                <a:tab pos="302895" algn="l"/>
              </a:tabLst>
            </a:pPr>
            <a:r>
              <a:rPr lang="en-US" sz="2000" spc="10" dirty="0">
                <a:latin typeface="arial" charset="0"/>
                <a:cs typeface="Montserrat"/>
              </a:rPr>
              <a:t> </a:t>
            </a:r>
            <a:r>
              <a:rPr sz="2000" spc="10" dirty="0">
                <a:latin typeface="arial" charset="0"/>
                <a:cs typeface="Montserrat"/>
                <a:hlinkClick r:id="rId3"/>
              </a:rPr>
              <a:t>mde.maryland.gov/</a:t>
            </a:r>
            <a:r>
              <a:rPr sz="2000" spc="10" dirty="0" err="1">
                <a:latin typeface="arial" charset="0"/>
                <a:cs typeface="Montserrat"/>
                <a:hlinkClick r:id="rId3"/>
              </a:rPr>
              <a:t>idlefreeMD</a:t>
            </a:r>
            <a:endParaRPr lang="en-US" sz="2000" spc="10" dirty="0">
              <a:latin typeface="arial" charset="0"/>
              <a:cs typeface="Montserrat"/>
            </a:endParaRPr>
          </a:p>
          <a:p>
            <a:pPr marL="12700" marR="5080">
              <a:lnSpc>
                <a:spcPct val="100400"/>
              </a:lnSpc>
              <a:spcBef>
                <a:spcPts val="1200"/>
              </a:spcBef>
              <a:buFont typeface="Arial" pitchFamily="34" charset="0"/>
              <a:buChar char="•"/>
              <a:tabLst>
                <a:tab pos="301625" algn="l"/>
                <a:tab pos="302895" algn="l"/>
              </a:tabLst>
            </a:pPr>
            <a:r>
              <a:rPr lang="en-US" sz="2000" spc="10" dirty="0">
                <a:latin typeface="arial" charset="0"/>
                <a:cs typeface="Montserrat"/>
                <a:hlinkClick r:id="rId4"/>
              </a:rPr>
              <a:t> </a:t>
            </a:r>
            <a:r>
              <a:rPr sz="2000" spc="10" dirty="0">
                <a:cs typeface="Montserrat"/>
                <a:hlinkClick r:id="rId4"/>
              </a:rPr>
              <a:t>turnyourengineoff.org</a:t>
            </a:r>
            <a:endParaRPr lang="en-US" sz="2000" spc="10" dirty="0">
              <a:cs typeface="Montserrat"/>
            </a:endParaRPr>
          </a:p>
          <a:p>
            <a:pPr marL="12700" marR="5080" lvl="0">
              <a:lnSpc>
                <a:spcPct val="100400"/>
              </a:lnSpc>
              <a:spcBef>
                <a:spcPts val="1200"/>
              </a:spcBef>
              <a:buFont typeface="Arial" pitchFamily="34" charset="0"/>
              <a:buChar char="•"/>
              <a:tabLst>
                <a:tab pos="301625" algn="l"/>
                <a:tab pos="302895" algn="l"/>
              </a:tabLst>
            </a:pPr>
            <a:r>
              <a:rPr lang="en-US" sz="2000" dirty="0">
                <a:solidFill>
                  <a:schemeClr val="dk1"/>
                </a:solidFill>
                <a:ea typeface="Montserrat"/>
                <a:cs typeface="Montserrat"/>
                <a:sym typeface="Montserrat"/>
              </a:rPr>
              <a:t> </a:t>
            </a:r>
            <a:r>
              <a:rPr lang="en-US" sz="2000" spc="10" dirty="0">
                <a:latin typeface="arial" charset="0"/>
                <a:cs typeface="Montserrat"/>
                <a:sym typeface="Montserrat"/>
                <a:hlinkClick r:id="rId3"/>
              </a:rPr>
              <a:t>epa.gov/schools/idle-free-schools-toolkit-healthy-school-environment</a:t>
            </a:r>
          </a:p>
          <a:p>
            <a:pPr marL="12700" marR="5080">
              <a:lnSpc>
                <a:spcPct val="100400"/>
              </a:lnSpc>
              <a:spcBef>
                <a:spcPts val="1200"/>
              </a:spcBef>
              <a:buFont typeface="Arial" pitchFamily="34" charset="0"/>
              <a:buChar char="•"/>
              <a:tabLst>
                <a:tab pos="301625" algn="l"/>
                <a:tab pos="302895" algn="l"/>
              </a:tabLst>
            </a:pPr>
            <a:r>
              <a:rPr lang="en-US" sz="2000" spc="10" dirty="0">
                <a:cs typeface="Montserrat"/>
              </a:rPr>
              <a:t> </a:t>
            </a:r>
            <a:r>
              <a:rPr lang="en-US" sz="2000" spc="10" dirty="0">
                <a:latin typeface="arial" charset="0"/>
                <a:cs typeface="Montserrat"/>
                <a:sym typeface="Montserrat"/>
                <a:hlinkClick r:id="rId3"/>
              </a:rPr>
              <a:t>epa.gov/</a:t>
            </a:r>
            <a:r>
              <a:rPr lang="en-US" sz="2000" spc="10" dirty="0" err="1">
                <a:latin typeface="arial" charset="0"/>
                <a:cs typeface="Montserrat"/>
                <a:sym typeface="Montserrat"/>
                <a:hlinkClick r:id="rId3"/>
              </a:rPr>
              <a:t>cleandiesel</a:t>
            </a:r>
            <a:r>
              <a:rPr lang="en-US" sz="2000" spc="10" dirty="0">
                <a:latin typeface="arial" charset="0"/>
                <a:cs typeface="Montserrat"/>
                <a:sym typeface="Montserrat"/>
                <a:hlinkClick r:id="rId3"/>
              </a:rPr>
              <a:t>/clean-school-bus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3998130"/>
            <a:ext cx="2133600" cy="2402670"/>
          </a:xfrm>
          <a:prstGeom prst="rect">
            <a:avLst/>
          </a:prstGeom>
        </p:spPr>
      </p:pic>
      <p:sp>
        <p:nvSpPr>
          <p:cNvPr id="6" name="object 4"/>
          <p:cNvSpPr txBox="1"/>
          <p:nvPr/>
        </p:nvSpPr>
        <p:spPr>
          <a:xfrm>
            <a:off x="609600" y="4800600"/>
            <a:ext cx="7543800" cy="1523999"/>
          </a:xfrm>
          <a:prstGeom prst="rect">
            <a:avLst/>
          </a:prstGeom>
        </p:spPr>
        <p:txBody>
          <a:bodyPr vert="horz" wrap="square" lIns="0" tIns="12700" rIns="0" bIns="0" rtlCol="0">
            <a:noAutofit/>
          </a:bodyPr>
          <a:lstStyle/>
          <a:p>
            <a:pPr marL="12700" marR="5080">
              <a:lnSpc>
                <a:spcPts val="2850"/>
              </a:lnSpc>
              <a:spcBef>
                <a:spcPts val="220"/>
              </a:spcBef>
            </a:pPr>
            <a:r>
              <a:rPr lang="en-US" sz="2000" spc="10" dirty="0">
                <a:latin typeface="arial" charset="0"/>
                <a:cs typeface="Montserrat"/>
              </a:rPr>
              <a:t>Michael Stricker</a:t>
            </a:r>
          </a:p>
          <a:p>
            <a:pPr marL="12700" marR="5080">
              <a:lnSpc>
                <a:spcPts val="2850"/>
              </a:lnSpc>
              <a:spcBef>
                <a:spcPts val="220"/>
              </a:spcBef>
            </a:pPr>
            <a:r>
              <a:rPr lang="en-US" sz="2000" spc="10" dirty="0">
                <a:latin typeface="arial" charset="0"/>
                <a:cs typeface="Montserrat"/>
              </a:rPr>
              <a:t>Maryland Dept of the Environment</a:t>
            </a:r>
          </a:p>
          <a:p>
            <a:pPr marL="12700" marR="5080">
              <a:lnSpc>
                <a:spcPts val="2850"/>
              </a:lnSpc>
              <a:spcBef>
                <a:spcPts val="220"/>
              </a:spcBef>
            </a:pPr>
            <a:r>
              <a:rPr lang="en-US" sz="2000" spc="10" dirty="0">
                <a:latin typeface="arial" charset="0"/>
                <a:cs typeface="Montserrat"/>
                <a:hlinkClick r:id="rId6"/>
              </a:rPr>
              <a:t>michael.stricker@maryland.gov</a:t>
            </a:r>
            <a:endParaRPr lang="en-US" sz="2000" spc="10" dirty="0">
              <a:latin typeface="arial" charset="0"/>
              <a:cs typeface="Montserrat"/>
            </a:endParaRPr>
          </a:p>
          <a:p>
            <a:pPr marL="12700" marR="5080">
              <a:lnSpc>
                <a:spcPts val="2850"/>
              </a:lnSpc>
              <a:spcBef>
                <a:spcPts val="220"/>
              </a:spcBef>
            </a:pPr>
            <a:r>
              <a:rPr lang="en-US" sz="2000" spc="10" dirty="0">
                <a:latin typeface="arial" charset="0"/>
                <a:cs typeface="Montserrat"/>
              </a:rPr>
              <a:t>410.537.3270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636713" y="538924"/>
            <a:ext cx="3094355" cy="574040"/>
          </a:xfrm>
          <a:prstGeom prst="rect">
            <a:avLst/>
          </a:prstGeom>
        </p:spPr>
        <p:txBody>
          <a:bodyPr vert="horz" wrap="square" lIns="0" tIns="12700" rIns="0" bIns="0" rtlCol="0">
            <a:spAutoFit/>
          </a:bodyPr>
          <a:lstStyle/>
          <a:p>
            <a:pPr marL="12700">
              <a:lnSpc>
                <a:spcPct val="100000"/>
              </a:lnSpc>
              <a:spcBef>
                <a:spcPts val="100"/>
              </a:spcBef>
            </a:pPr>
            <a:r>
              <a:rPr spc="50" dirty="0"/>
              <a:t>The</a:t>
            </a:r>
            <a:r>
              <a:rPr spc="100" dirty="0"/>
              <a:t> </a:t>
            </a:r>
            <a:r>
              <a:rPr spc="50" dirty="0"/>
              <a:t>Problem</a:t>
            </a:r>
          </a:p>
        </p:txBody>
      </p:sp>
      <p:sp>
        <p:nvSpPr>
          <p:cNvPr id="4" name="object 4"/>
          <p:cNvSpPr txBox="1"/>
          <p:nvPr/>
        </p:nvSpPr>
        <p:spPr>
          <a:xfrm>
            <a:off x="914400" y="1676400"/>
            <a:ext cx="3200400" cy="2965555"/>
          </a:xfrm>
          <a:prstGeom prst="rect">
            <a:avLst/>
          </a:prstGeom>
        </p:spPr>
        <p:txBody>
          <a:bodyPr vert="horz" wrap="square" lIns="0" tIns="10795" rIns="0" bIns="0" rtlCol="0">
            <a:noAutofit/>
          </a:bodyPr>
          <a:lstStyle/>
          <a:p>
            <a:pPr marL="12700" marR="104775">
              <a:lnSpc>
                <a:spcPct val="100400"/>
              </a:lnSpc>
              <a:spcBef>
                <a:spcPts val="1200"/>
              </a:spcBef>
            </a:pPr>
            <a:r>
              <a:rPr sz="2400" spc="10" dirty="0">
                <a:latin typeface="arial" charset="0"/>
                <a:cs typeface="Montserrat"/>
              </a:rPr>
              <a:t>Personal vehicle idling creates about </a:t>
            </a:r>
            <a:r>
              <a:rPr sz="2400" b="1" spc="10" dirty="0">
                <a:latin typeface="arial" charset="0"/>
                <a:cs typeface="Montserrat"/>
              </a:rPr>
              <a:t>half</a:t>
            </a:r>
            <a:r>
              <a:rPr sz="2400" spc="10" dirty="0">
                <a:latin typeface="arial" charset="0"/>
                <a:cs typeface="Montserrat"/>
              </a:rPr>
              <a:t> of all idling emissions.</a:t>
            </a:r>
            <a:endParaRPr lang="en-US" sz="2400" spc="10" dirty="0">
              <a:latin typeface="arial" charset="0"/>
              <a:cs typeface="Montserrat"/>
            </a:endParaRPr>
          </a:p>
          <a:p>
            <a:pPr marL="12700" marR="104775">
              <a:lnSpc>
                <a:spcPct val="100400"/>
              </a:lnSpc>
              <a:spcBef>
                <a:spcPts val="1200"/>
              </a:spcBef>
            </a:pPr>
            <a:r>
              <a:rPr lang="en-US" sz="2400" spc="10" dirty="0">
                <a:latin typeface="arial" charset="0"/>
                <a:cs typeface="Montserrat"/>
              </a:rPr>
              <a:t>Those emissions i</a:t>
            </a:r>
            <a:r>
              <a:rPr sz="2400" spc="10" dirty="0">
                <a:latin typeface="arial" charset="0"/>
                <a:cs typeface="Montserrat"/>
              </a:rPr>
              <a:t>mpact health</a:t>
            </a:r>
            <a:r>
              <a:rPr lang="en-US" sz="2400" spc="10" dirty="0">
                <a:latin typeface="arial" charset="0"/>
                <a:cs typeface="Montserrat"/>
              </a:rPr>
              <a:t>, affect the environment, and waste money.</a:t>
            </a:r>
            <a:endParaRPr sz="2400" spc="10" dirty="0">
              <a:latin typeface="arial" charset="0"/>
              <a:cs typeface="Montserrat"/>
            </a:endParaRPr>
          </a:p>
        </p:txBody>
      </p:sp>
      <p:sp>
        <p:nvSpPr>
          <p:cNvPr id="5" name="object 5"/>
          <p:cNvSpPr/>
          <p:nvPr/>
        </p:nvSpPr>
        <p:spPr>
          <a:xfrm>
            <a:off x="4191000" y="1676400"/>
            <a:ext cx="3098799" cy="3886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txBox="1">
            <a:spLocks noGrp="1"/>
          </p:cNvSpPr>
          <p:nvPr>
            <p:ph type="title"/>
          </p:nvPr>
        </p:nvSpPr>
        <p:spPr>
          <a:xfrm>
            <a:off x="1524000" y="274638"/>
            <a:ext cx="71628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56C48"/>
              </a:buClr>
              <a:buSzPts val="3700"/>
              <a:buFont typeface="Montserrat SemiBold"/>
              <a:buNone/>
            </a:pPr>
            <a:r>
              <a:rPr lang="en-US" sz="3700" b="1" i="0" u="none" strike="noStrike" cap="none" dirty="0">
                <a:solidFill>
                  <a:srgbClr val="156C48"/>
                </a:solidFill>
                <a:latin typeface="Montserrat" pitchFamily="2" charset="0"/>
                <a:sym typeface="Montserrat SemiBold"/>
              </a:rPr>
              <a:t>Children and Air Pollution </a:t>
            </a:r>
            <a:endParaRPr b="1" dirty="0">
              <a:latin typeface="Montserrat" pitchFamily="2" charset="0"/>
            </a:endParaRPr>
          </a:p>
        </p:txBody>
      </p:sp>
      <p:sp>
        <p:nvSpPr>
          <p:cNvPr id="238" name="Google Shape;238;p39"/>
          <p:cNvSpPr txBox="1">
            <a:spLocks noGrp="1"/>
          </p:cNvSpPr>
          <p:nvPr>
            <p:ph type="body" idx="1"/>
          </p:nvPr>
        </p:nvSpPr>
        <p:spPr>
          <a:xfrm>
            <a:off x="609600" y="4648200"/>
            <a:ext cx="8305800" cy="1371600"/>
          </a:xfrm>
          <a:prstGeom prst="rect">
            <a:avLst/>
          </a:prstGeom>
          <a:noFill/>
          <a:ln>
            <a:noFill/>
          </a:ln>
        </p:spPr>
        <p:txBody>
          <a:bodyPr spcFirstLastPara="1" wrap="square" lIns="91425" tIns="45700" rIns="91425" bIns="45700" anchor="ctr" anchorCtr="0">
            <a:noAutofit/>
          </a:bodyPr>
          <a:lstStyle/>
          <a:p>
            <a:pPr marL="0" indent="0">
              <a:spcBef>
                <a:spcPts val="1200"/>
              </a:spcBef>
              <a:buSzPts val="2800"/>
              <a:buNone/>
            </a:pPr>
            <a:r>
              <a:rPr lang="en-US" kern="1200" spc="10" dirty="0">
                <a:solidFill>
                  <a:schemeClr val="tx1"/>
                </a:solidFill>
                <a:latin typeface="arial" charset="0"/>
                <a:ea typeface="+mn-ea"/>
              </a:rPr>
              <a:t>Car exhaust increases the symptoms of </a:t>
            </a:r>
            <a:r>
              <a:rPr lang="en-US" b="1" kern="1200" spc="10" dirty="0">
                <a:solidFill>
                  <a:schemeClr val="tx1"/>
                </a:solidFill>
                <a:latin typeface="arial" charset="0"/>
                <a:ea typeface="+mn-ea"/>
              </a:rPr>
              <a:t>asthma</a:t>
            </a:r>
            <a:r>
              <a:rPr lang="en-US" kern="1200" spc="10" dirty="0">
                <a:solidFill>
                  <a:schemeClr val="tx1"/>
                </a:solidFill>
                <a:latin typeface="arial" charset="0"/>
                <a:ea typeface="+mn-ea"/>
              </a:rPr>
              <a:t>—the most common chronic illness in children, and </a:t>
            </a:r>
            <a:r>
              <a:rPr lang="en-US" dirty="0">
                <a:latin typeface="+mn-lt"/>
              </a:rPr>
              <a:t>the cause of most school absences.</a:t>
            </a:r>
            <a:endParaRPr dirty="0">
              <a:latin typeface="+mn-lt"/>
            </a:endParaRPr>
          </a:p>
        </p:txBody>
      </p:sp>
      <p:sp>
        <p:nvSpPr>
          <p:cNvPr id="6"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pic>
        <p:nvPicPr>
          <p:cNvPr id="2052" name="Picture 4" descr="Image result for kids doctor">
            <a:hlinkClick r:id="rId3"/>
          </p:cNvPr>
          <p:cNvPicPr>
            <a:picLocks noChangeAspect="1" noChangeArrowheads="1"/>
          </p:cNvPicPr>
          <p:nvPr/>
        </p:nvPicPr>
        <p:blipFill>
          <a:blip r:embed="rId4" cstate="print"/>
          <a:srcRect l="24658"/>
          <a:stretch>
            <a:fillRect/>
          </a:stretch>
        </p:blipFill>
        <p:spPr bwMode="auto">
          <a:xfrm>
            <a:off x="685800" y="1790699"/>
            <a:ext cx="3725334" cy="2781301"/>
          </a:xfrm>
          <a:prstGeom prst="rect">
            <a:avLst/>
          </a:prstGeom>
          <a:noFill/>
          <a:ln>
            <a:noFill/>
          </a:ln>
        </p:spPr>
      </p:pic>
      <p:sp>
        <p:nvSpPr>
          <p:cNvPr id="9" name="Rectangle 8"/>
          <p:cNvSpPr/>
          <p:nvPr/>
        </p:nvSpPr>
        <p:spPr>
          <a:xfrm>
            <a:off x="4800600" y="1806476"/>
            <a:ext cx="3581400" cy="1938992"/>
          </a:xfrm>
          <a:prstGeom prst="rect">
            <a:avLst/>
          </a:prstGeom>
        </p:spPr>
        <p:txBody>
          <a:bodyPr wrap="square">
            <a:spAutoFit/>
          </a:bodyPr>
          <a:lstStyle/>
          <a:p>
            <a:pPr>
              <a:spcBef>
                <a:spcPts val="1200"/>
              </a:spcBef>
              <a:buSzPts val="2800"/>
            </a:pPr>
            <a:r>
              <a:rPr lang="en-US" sz="2400" spc="10" dirty="0">
                <a:latin typeface="arial" charset="0"/>
              </a:rPr>
              <a:t>Because of their developing lungs and higher breathing rates, air pollution is especially dangerous to children</a:t>
            </a:r>
            <a:endParaRPr lang="en-US" sz="2400" spc="10" dirty="0">
              <a:latin typeface="arial" charset="0"/>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p:nvPr/>
        </p:nvSpPr>
        <p:spPr>
          <a:xfrm>
            <a:off x="3429000" y="2057400"/>
            <a:ext cx="4470399" cy="335279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14400" y="1981200"/>
            <a:ext cx="2335213" cy="2226892"/>
          </a:xfrm>
          <a:prstGeom prst="rect">
            <a:avLst/>
          </a:prstGeom>
        </p:spPr>
        <p:txBody>
          <a:bodyPr vert="horz" wrap="square" lIns="0" tIns="10795" rIns="0" bIns="0" rtlCol="0">
            <a:noAutofit/>
          </a:bodyPr>
          <a:lstStyle/>
          <a:p>
            <a:pPr marL="12700" marR="5080">
              <a:lnSpc>
                <a:spcPct val="100400"/>
              </a:lnSpc>
              <a:spcBef>
                <a:spcPts val="85"/>
              </a:spcBef>
            </a:pPr>
            <a:r>
              <a:rPr sz="2400" spc="10" dirty="0">
                <a:latin typeface="arial" charset="0"/>
                <a:cs typeface="Montserrat"/>
              </a:rPr>
              <a:t>I</a:t>
            </a:r>
            <a:r>
              <a:rPr lang="en-US" sz="2400" spc="10" dirty="0">
                <a:latin typeface="arial" charset="0"/>
                <a:cs typeface="Montserrat"/>
              </a:rPr>
              <a:t>dling wastes approximately </a:t>
            </a:r>
            <a:r>
              <a:rPr lang="en-US" sz="2400" b="1" spc="10" dirty="0">
                <a:latin typeface="arial" charset="0"/>
                <a:cs typeface="Montserrat"/>
              </a:rPr>
              <a:t>6</a:t>
            </a:r>
            <a:r>
              <a:rPr sz="2400" b="1" spc="10" dirty="0">
                <a:latin typeface="arial" charset="0"/>
                <a:cs typeface="Montserrat"/>
              </a:rPr>
              <a:t> billion gallons</a:t>
            </a:r>
            <a:r>
              <a:rPr sz="2400" spc="10" dirty="0">
                <a:latin typeface="arial" charset="0"/>
                <a:cs typeface="Montserrat"/>
              </a:rPr>
              <a:t> of fuel </a:t>
            </a:r>
            <a:r>
              <a:rPr lang="en-US" sz="2400" spc="10" dirty="0">
                <a:latin typeface="arial" charset="0"/>
                <a:cs typeface="Montserrat"/>
              </a:rPr>
              <a:t>each year in the U.S.</a:t>
            </a:r>
            <a:endParaRPr sz="2400" spc="10" dirty="0">
              <a:latin typeface="arial" charset="0"/>
              <a:cs typeface="Montserrat"/>
            </a:endParaRPr>
          </a:p>
        </p:txBody>
      </p:sp>
      <p:sp>
        <p:nvSpPr>
          <p:cNvPr id="6" name="object 6"/>
          <p:cNvSpPr txBox="1">
            <a:spLocks noGrp="1"/>
          </p:cNvSpPr>
          <p:nvPr>
            <p:ph type="title"/>
          </p:nvPr>
        </p:nvSpPr>
        <p:spPr>
          <a:xfrm>
            <a:off x="1558925" y="596963"/>
            <a:ext cx="6661150" cy="452120"/>
          </a:xfrm>
          <a:prstGeom prst="rect">
            <a:avLst/>
          </a:prstGeom>
        </p:spPr>
        <p:txBody>
          <a:bodyPr vert="horz" wrap="square" lIns="0" tIns="12700" rIns="0" bIns="0" rtlCol="0">
            <a:spAutoFit/>
          </a:bodyPr>
          <a:lstStyle/>
          <a:p>
            <a:pPr marL="12700">
              <a:lnSpc>
                <a:spcPct val="100000"/>
              </a:lnSpc>
              <a:spcBef>
                <a:spcPts val="100"/>
              </a:spcBef>
            </a:pPr>
            <a:r>
              <a:rPr sz="2800" spc="100" dirty="0"/>
              <a:t>Who </a:t>
            </a:r>
            <a:r>
              <a:rPr sz="2800" spc="75" dirty="0"/>
              <a:t>Wants </a:t>
            </a:r>
            <a:r>
              <a:rPr sz="2800" spc="30" dirty="0"/>
              <a:t>To </a:t>
            </a:r>
            <a:r>
              <a:rPr sz="2800" spc="80" dirty="0"/>
              <a:t>Buy </a:t>
            </a:r>
            <a:r>
              <a:rPr sz="2800" spc="25" dirty="0"/>
              <a:t>Zero </a:t>
            </a:r>
            <a:r>
              <a:rPr sz="2800" spc="110" dirty="0"/>
              <a:t>MPG</a:t>
            </a:r>
            <a:r>
              <a:rPr sz="2800" spc="450" dirty="0"/>
              <a:t> </a:t>
            </a:r>
            <a:r>
              <a:rPr sz="2800" spc="100" dirty="0"/>
              <a:t>Fuel?</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p:nvPr/>
        </p:nvSpPr>
        <p:spPr>
          <a:xfrm>
            <a:off x="6034155" y="1849501"/>
            <a:ext cx="2578753" cy="3273332"/>
          </a:xfrm>
          <a:prstGeom prst="rect">
            <a:avLst/>
          </a:prstGeom>
        </p:spPr>
        <p:txBody>
          <a:bodyPr vert="horz" wrap="square" lIns="0" tIns="10795" rIns="0" bIns="0" rtlCol="0">
            <a:noAutofit/>
          </a:bodyPr>
          <a:lstStyle/>
          <a:p>
            <a:pPr marL="302260" marR="292735" indent="-289560">
              <a:lnSpc>
                <a:spcPct val="100400"/>
              </a:lnSpc>
              <a:spcBef>
                <a:spcPts val="85"/>
              </a:spcBef>
              <a:buClr>
                <a:srgbClr val="50555C"/>
              </a:buClr>
              <a:buFont typeface="Arial"/>
              <a:buChar char="•"/>
              <a:tabLst>
                <a:tab pos="301625" algn="l"/>
                <a:tab pos="302895" algn="l"/>
              </a:tabLst>
            </a:pPr>
            <a:r>
              <a:rPr sz="2400" spc="5" dirty="0">
                <a:latin typeface="arial" charset="0"/>
                <a:cs typeface="Montserrat"/>
              </a:rPr>
              <a:t>Idl</a:t>
            </a:r>
            <a:r>
              <a:rPr lang="en-US" sz="2400" spc="5" dirty="0">
                <a:latin typeface="arial" charset="0"/>
                <a:cs typeface="Montserrat"/>
              </a:rPr>
              <a:t>e reduction</a:t>
            </a:r>
            <a:r>
              <a:rPr sz="2400" spc="5" dirty="0">
                <a:latin typeface="arial" charset="0"/>
                <a:cs typeface="Montserrat"/>
              </a:rPr>
              <a:t> is the</a:t>
            </a:r>
            <a:r>
              <a:rPr lang="en-US" sz="2400" spc="5" dirty="0">
                <a:latin typeface="arial" charset="0"/>
                <a:cs typeface="Montserrat"/>
              </a:rPr>
              <a:t> </a:t>
            </a:r>
            <a:r>
              <a:rPr sz="2400" spc="5" dirty="0">
                <a:latin typeface="arial" charset="0"/>
                <a:cs typeface="Montserrat"/>
              </a:rPr>
              <a:t>low-hanging</a:t>
            </a:r>
            <a:r>
              <a:rPr lang="en-US" sz="2400" spc="5" dirty="0">
                <a:latin typeface="arial" charset="0"/>
                <a:cs typeface="Montserrat"/>
              </a:rPr>
              <a:t> </a:t>
            </a:r>
            <a:r>
              <a:rPr sz="2400" spc="5" dirty="0">
                <a:latin typeface="arial" charset="0"/>
                <a:cs typeface="Montserrat"/>
              </a:rPr>
              <a:t>fruit of fuel economy.</a:t>
            </a:r>
          </a:p>
          <a:p>
            <a:pPr marL="302260" marR="5080" indent="-289560">
              <a:lnSpc>
                <a:spcPct val="100400"/>
              </a:lnSpc>
              <a:spcBef>
                <a:spcPts val="1800"/>
              </a:spcBef>
              <a:buClr>
                <a:srgbClr val="50555C"/>
              </a:buClr>
              <a:buFont typeface="Arial"/>
              <a:buChar char="•"/>
              <a:tabLst>
                <a:tab pos="301625" algn="l"/>
                <a:tab pos="302895" algn="l"/>
              </a:tabLst>
            </a:pPr>
            <a:r>
              <a:rPr sz="2400" spc="5" dirty="0">
                <a:latin typeface="arial" charset="0"/>
                <a:cs typeface="Montserrat"/>
              </a:rPr>
              <a:t>It’s one easy habit to help you </a:t>
            </a:r>
            <a:r>
              <a:rPr sz="2400" b="1" spc="5" dirty="0">
                <a:solidFill>
                  <a:srgbClr val="00B050"/>
                </a:solidFill>
                <a:latin typeface="arial" charset="0"/>
                <a:cs typeface="Montserrat"/>
              </a:rPr>
              <a:t>Go Green</a:t>
            </a:r>
            <a:r>
              <a:rPr sz="2400" spc="5" dirty="0">
                <a:latin typeface="arial" charset="0"/>
                <a:cs typeface="Montserrat"/>
              </a:rPr>
              <a:t>.</a:t>
            </a:r>
          </a:p>
        </p:txBody>
      </p:sp>
      <p:sp>
        <p:nvSpPr>
          <p:cNvPr id="4" name="object 4"/>
          <p:cNvSpPr txBox="1">
            <a:spLocks noGrp="1"/>
          </p:cNvSpPr>
          <p:nvPr>
            <p:ph type="title"/>
          </p:nvPr>
        </p:nvSpPr>
        <p:spPr>
          <a:xfrm>
            <a:off x="1597025" y="492886"/>
            <a:ext cx="3140075" cy="574040"/>
          </a:xfrm>
          <a:prstGeom prst="rect">
            <a:avLst/>
          </a:prstGeom>
        </p:spPr>
        <p:txBody>
          <a:bodyPr vert="horz" wrap="square" lIns="0" tIns="12700" rIns="0" bIns="0" rtlCol="0">
            <a:spAutoFit/>
          </a:bodyPr>
          <a:lstStyle/>
          <a:p>
            <a:pPr marL="12700">
              <a:lnSpc>
                <a:spcPct val="100000"/>
              </a:lnSpc>
              <a:spcBef>
                <a:spcPts val="100"/>
              </a:spcBef>
            </a:pPr>
            <a:r>
              <a:rPr spc="100" dirty="0"/>
              <a:t>One</a:t>
            </a:r>
            <a:r>
              <a:rPr spc="125" dirty="0"/>
              <a:t> </a:t>
            </a:r>
            <a:r>
              <a:rPr spc="10" dirty="0"/>
              <a:t>Solution</a:t>
            </a:r>
          </a:p>
        </p:txBody>
      </p:sp>
      <p:sp>
        <p:nvSpPr>
          <p:cNvPr id="5" name="object 5"/>
          <p:cNvSpPr/>
          <p:nvPr/>
        </p:nvSpPr>
        <p:spPr>
          <a:xfrm>
            <a:off x="766763" y="1828800"/>
            <a:ext cx="5026744" cy="33527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711324" y="533400"/>
            <a:ext cx="6975475" cy="517449"/>
          </a:xfrm>
          <a:prstGeom prst="rect">
            <a:avLst/>
          </a:prstGeom>
        </p:spPr>
        <p:txBody>
          <a:bodyPr vert="horz" wrap="square" lIns="0" tIns="29845" rIns="0" bIns="0" rtlCol="0">
            <a:spAutoFit/>
          </a:bodyPr>
          <a:lstStyle/>
          <a:p>
            <a:pPr marL="12700" marR="5080">
              <a:lnSpc>
                <a:spcPts val="3829"/>
              </a:lnSpc>
              <a:spcBef>
                <a:spcPts val="235"/>
              </a:spcBef>
            </a:pPr>
            <a:r>
              <a:rPr sz="3200" spc="114" dirty="0"/>
              <a:t>Wh</a:t>
            </a:r>
            <a:r>
              <a:rPr lang="en-US" sz="3200" spc="114" dirty="0"/>
              <a:t>at’s the Cause for</a:t>
            </a:r>
            <a:r>
              <a:rPr sz="3200" spc="50" dirty="0"/>
              <a:t> </a:t>
            </a:r>
            <a:r>
              <a:rPr sz="3200" spc="85" dirty="0"/>
              <a:t>Idl</a:t>
            </a:r>
            <a:r>
              <a:rPr lang="en-US" sz="3200" spc="85" dirty="0"/>
              <a:t>ing</a:t>
            </a:r>
            <a:r>
              <a:rPr sz="3200" spc="85" dirty="0"/>
              <a:t>?  </a:t>
            </a:r>
            <a:endParaRPr sz="3200" dirty="0"/>
          </a:p>
        </p:txBody>
      </p:sp>
      <p:sp>
        <p:nvSpPr>
          <p:cNvPr id="4" name="object 4"/>
          <p:cNvSpPr txBox="1"/>
          <p:nvPr/>
        </p:nvSpPr>
        <p:spPr>
          <a:xfrm>
            <a:off x="685800" y="1828800"/>
            <a:ext cx="3124200" cy="3270767"/>
          </a:xfrm>
          <a:prstGeom prst="rect">
            <a:avLst/>
          </a:prstGeom>
        </p:spPr>
        <p:txBody>
          <a:bodyPr vert="horz" wrap="square" lIns="0" tIns="10795" rIns="0" bIns="0" rtlCol="0">
            <a:noAutofit/>
          </a:bodyPr>
          <a:lstStyle/>
          <a:p>
            <a:pPr marL="12700" marR="5080">
              <a:lnSpc>
                <a:spcPct val="100299"/>
              </a:lnSpc>
              <a:spcBef>
                <a:spcPts val="85"/>
              </a:spcBef>
              <a:spcAft>
                <a:spcPts val="600"/>
              </a:spcAft>
            </a:pPr>
            <a:r>
              <a:rPr lang="en-US" sz="2200" b="1" spc="25" dirty="0"/>
              <a:t>Old Habits </a:t>
            </a:r>
            <a:r>
              <a:rPr lang="en-US" sz="2200" b="1" spc="35" dirty="0"/>
              <a:t>and</a:t>
            </a:r>
            <a:r>
              <a:rPr lang="en-US" sz="2200" b="1" spc="355" dirty="0"/>
              <a:t> </a:t>
            </a:r>
            <a:r>
              <a:rPr lang="en-US" sz="2200" b="1" spc="55" dirty="0"/>
              <a:t>Myths</a:t>
            </a:r>
            <a:endParaRPr lang="en-US" sz="2200" b="1" spc="25" dirty="0">
              <a:latin typeface="arial" charset="0"/>
              <a:cs typeface="Montserrat"/>
            </a:endParaRPr>
          </a:p>
          <a:p>
            <a:pPr marL="355600" marR="5080" indent="-342900">
              <a:lnSpc>
                <a:spcPct val="100299"/>
              </a:lnSpc>
              <a:spcBef>
                <a:spcPts val="600"/>
              </a:spcBef>
              <a:buFont typeface="Arial" charset="0"/>
              <a:buChar char="•"/>
            </a:pPr>
            <a:r>
              <a:rPr sz="2200" spc="25" dirty="0">
                <a:latin typeface="arial" charset="0"/>
                <a:cs typeface="Montserrat"/>
              </a:rPr>
              <a:t>“Doesn’t restarting</a:t>
            </a:r>
            <a:r>
              <a:rPr lang="en-US" sz="2200" spc="25" dirty="0">
                <a:latin typeface="arial" charset="0"/>
                <a:cs typeface="Montserrat"/>
              </a:rPr>
              <a:t> </a:t>
            </a:r>
            <a:r>
              <a:rPr sz="2200" spc="25" dirty="0">
                <a:latin typeface="arial" charset="0"/>
                <a:cs typeface="Montserrat"/>
              </a:rPr>
              <a:t>the engine</a:t>
            </a:r>
            <a:r>
              <a:rPr lang="en-US" sz="2200" spc="25" dirty="0">
                <a:latin typeface="arial" charset="0"/>
                <a:cs typeface="Montserrat"/>
              </a:rPr>
              <a:t> </a:t>
            </a:r>
            <a:r>
              <a:rPr sz="2200" spc="25" dirty="0">
                <a:latin typeface="arial" charset="0"/>
                <a:cs typeface="Montserrat"/>
              </a:rPr>
              <a:t>use</a:t>
            </a:r>
            <a:r>
              <a:rPr lang="en-US" sz="2200" spc="25" dirty="0">
                <a:latin typeface="arial" charset="0"/>
                <a:cs typeface="Montserrat"/>
              </a:rPr>
              <a:t> </a:t>
            </a:r>
            <a:r>
              <a:rPr sz="2200" spc="25" dirty="0">
                <a:latin typeface="arial" charset="0"/>
                <a:cs typeface="Montserrat"/>
              </a:rPr>
              <a:t>more gas than</a:t>
            </a:r>
            <a:r>
              <a:rPr lang="en-US" sz="2200" spc="25" dirty="0">
                <a:latin typeface="arial" charset="0"/>
                <a:cs typeface="Montserrat"/>
              </a:rPr>
              <a:t> </a:t>
            </a:r>
            <a:r>
              <a:rPr sz="2200" spc="25" dirty="0">
                <a:latin typeface="arial" charset="0"/>
                <a:cs typeface="Montserrat"/>
              </a:rPr>
              <a:t>idling?”</a:t>
            </a:r>
          </a:p>
          <a:p>
            <a:pPr marL="355600" marR="283845" indent="-342900">
              <a:lnSpc>
                <a:spcPct val="100400"/>
              </a:lnSpc>
              <a:spcBef>
                <a:spcPts val="1800"/>
              </a:spcBef>
              <a:buFont typeface="Arial" charset="0"/>
              <a:buChar char="•"/>
            </a:pPr>
            <a:r>
              <a:rPr sz="2200" spc="25" dirty="0">
                <a:latin typeface="arial" charset="0"/>
                <a:cs typeface="Montserrat"/>
              </a:rPr>
              <a:t>“Won’t I wear out</a:t>
            </a:r>
            <a:r>
              <a:rPr lang="en-US" sz="2200" spc="25" dirty="0">
                <a:latin typeface="arial" charset="0"/>
                <a:cs typeface="Montserrat"/>
              </a:rPr>
              <a:t> </a:t>
            </a:r>
            <a:r>
              <a:rPr sz="2200" spc="25" dirty="0">
                <a:latin typeface="arial" charset="0"/>
                <a:cs typeface="Montserrat"/>
              </a:rPr>
              <a:t>the starter?”</a:t>
            </a:r>
          </a:p>
          <a:p>
            <a:pPr marL="355600" marR="363855" indent="-342900">
              <a:lnSpc>
                <a:spcPct val="100400"/>
              </a:lnSpc>
              <a:spcBef>
                <a:spcPts val="1800"/>
              </a:spcBef>
              <a:buFont typeface="Arial" charset="0"/>
              <a:buChar char="•"/>
            </a:pPr>
            <a:r>
              <a:rPr sz="2200" spc="25" dirty="0">
                <a:latin typeface="arial" charset="0"/>
                <a:cs typeface="Montserrat"/>
              </a:rPr>
              <a:t>“Isn’t idling good</a:t>
            </a:r>
            <a:r>
              <a:rPr lang="en-US" sz="2200" spc="25" dirty="0">
                <a:latin typeface="arial" charset="0"/>
                <a:cs typeface="Montserrat"/>
              </a:rPr>
              <a:t> </a:t>
            </a:r>
            <a:r>
              <a:rPr sz="2200" spc="25" dirty="0">
                <a:latin typeface="arial" charset="0"/>
                <a:cs typeface="Montserrat"/>
              </a:rPr>
              <a:t>for the engine?”</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000" r="10000"/>
          <a:stretch/>
        </p:blipFill>
        <p:spPr>
          <a:xfrm>
            <a:off x="3581400" y="1905000"/>
            <a:ext cx="5029200" cy="3352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p:nvPr/>
        </p:nvSpPr>
        <p:spPr>
          <a:xfrm>
            <a:off x="4267200" y="2285808"/>
            <a:ext cx="2744517" cy="342776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600054" y="2362200"/>
            <a:ext cx="2667145" cy="2965555"/>
          </a:xfrm>
          <a:prstGeom prst="rect">
            <a:avLst/>
          </a:prstGeom>
        </p:spPr>
        <p:txBody>
          <a:bodyPr vert="horz" wrap="square" lIns="0" tIns="10795" rIns="0" bIns="0" rtlCol="0">
            <a:noAutofit/>
          </a:bodyPr>
          <a:lstStyle/>
          <a:p>
            <a:pPr marL="12700" marR="5080">
              <a:lnSpc>
                <a:spcPct val="100400"/>
              </a:lnSpc>
              <a:spcBef>
                <a:spcPts val="85"/>
              </a:spcBef>
            </a:pPr>
            <a:r>
              <a:rPr sz="2400" spc="10" dirty="0">
                <a:latin typeface="arial" charset="0"/>
                <a:cs typeface="Montserrat"/>
              </a:rPr>
              <a:t>Idling for more</a:t>
            </a:r>
            <a:r>
              <a:rPr lang="en-US" sz="2400" spc="10" dirty="0">
                <a:latin typeface="arial" charset="0"/>
                <a:cs typeface="Montserrat"/>
              </a:rPr>
              <a:t> </a:t>
            </a:r>
            <a:r>
              <a:rPr sz="2400" spc="10" dirty="0">
                <a:latin typeface="arial" charset="0"/>
                <a:cs typeface="Montserrat"/>
              </a:rPr>
              <a:t>than </a:t>
            </a:r>
            <a:r>
              <a:rPr sz="2400" b="1" spc="10" dirty="0">
                <a:latin typeface="arial" charset="0"/>
                <a:cs typeface="Montserrat"/>
              </a:rPr>
              <a:t>10 seconds</a:t>
            </a:r>
            <a:r>
              <a:rPr lang="en-US" sz="2400" b="1" spc="10" dirty="0">
                <a:latin typeface="arial" charset="0"/>
                <a:cs typeface="Montserrat"/>
              </a:rPr>
              <a:t> </a:t>
            </a:r>
            <a:r>
              <a:rPr sz="2400" spc="10" dirty="0">
                <a:latin typeface="arial" charset="0"/>
                <a:cs typeface="Montserrat"/>
              </a:rPr>
              <a:t>uses more fuel</a:t>
            </a:r>
            <a:r>
              <a:rPr lang="en-US" sz="2400" spc="10" dirty="0">
                <a:latin typeface="arial" charset="0"/>
                <a:cs typeface="Montserrat"/>
              </a:rPr>
              <a:t> </a:t>
            </a:r>
            <a:r>
              <a:rPr sz="2400" spc="10" dirty="0">
                <a:latin typeface="arial" charset="0"/>
                <a:cs typeface="Montserrat"/>
              </a:rPr>
              <a:t>and results in the production of</a:t>
            </a:r>
            <a:r>
              <a:rPr lang="en-US" sz="2400" spc="10" dirty="0">
                <a:latin typeface="arial" charset="0"/>
                <a:cs typeface="Montserrat"/>
              </a:rPr>
              <a:t> </a:t>
            </a:r>
            <a:r>
              <a:rPr sz="2400" spc="10" dirty="0">
                <a:latin typeface="arial" charset="0"/>
                <a:cs typeface="Montserrat"/>
              </a:rPr>
              <a:t>more CO</a:t>
            </a:r>
            <a:r>
              <a:rPr sz="2400" spc="10" baseline="-25000" dirty="0">
                <a:latin typeface="arial" charset="0"/>
                <a:cs typeface="Montserrat"/>
              </a:rPr>
              <a:t>2</a:t>
            </a:r>
            <a:r>
              <a:rPr sz="2400" spc="10" dirty="0">
                <a:latin typeface="arial" charset="0"/>
                <a:cs typeface="Montserrat"/>
              </a:rPr>
              <a:t> than</a:t>
            </a:r>
            <a:r>
              <a:rPr lang="en-US" sz="2400" spc="10" dirty="0">
                <a:latin typeface="arial" charset="0"/>
                <a:cs typeface="Montserrat"/>
              </a:rPr>
              <a:t> </a:t>
            </a:r>
            <a:r>
              <a:rPr sz="2400" spc="10" dirty="0">
                <a:latin typeface="arial" charset="0"/>
                <a:cs typeface="Montserrat"/>
              </a:rPr>
              <a:t>stopping and</a:t>
            </a:r>
            <a:r>
              <a:rPr lang="en-US" sz="2400" spc="10" dirty="0">
                <a:latin typeface="arial" charset="0"/>
                <a:cs typeface="Montserrat"/>
              </a:rPr>
              <a:t> </a:t>
            </a:r>
            <a:r>
              <a:rPr sz="2400" spc="10" dirty="0">
                <a:latin typeface="arial" charset="0"/>
                <a:cs typeface="Montserrat"/>
              </a:rPr>
              <a:t>restarting your  engine.</a:t>
            </a:r>
          </a:p>
        </p:txBody>
      </p:sp>
      <p:sp>
        <p:nvSpPr>
          <p:cNvPr id="5" name="object 5"/>
          <p:cNvSpPr txBox="1">
            <a:spLocks noGrp="1"/>
          </p:cNvSpPr>
          <p:nvPr>
            <p:ph type="title"/>
          </p:nvPr>
        </p:nvSpPr>
        <p:spPr>
          <a:xfrm>
            <a:off x="1558925" y="262349"/>
            <a:ext cx="6476365" cy="998855"/>
          </a:xfrm>
          <a:prstGeom prst="rect">
            <a:avLst/>
          </a:prstGeom>
        </p:spPr>
        <p:txBody>
          <a:bodyPr vert="horz" wrap="square" lIns="0" tIns="29845" rIns="0" bIns="0" rtlCol="0">
            <a:spAutoFit/>
          </a:bodyPr>
          <a:lstStyle/>
          <a:p>
            <a:pPr marL="12700" marR="5080">
              <a:lnSpc>
                <a:spcPts val="3829"/>
              </a:lnSpc>
              <a:spcBef>
                <a:spcPts val="235"/>
              </a:spcBef>
            </a:pPr>
            <a:r>
              <a:rPr sz="3200" spc="100" dirty="0"/>
              <a:t>“Doesn’t </a:t>
            </a:r>
            <a:r>
              <a:rPr sz="3200" spc="35" dirty="0"/>
              <a:t>restarting </a:t>
            </a:r>
            <a:r>
              <a:rPr sz="3200" spc="40" dirty="0"/>
              <a:t>my </a:t>
            </a:r>
            <a:r>
              <a:rPr sz="3200" spc="65" dirty="0"/>
              <a:t>engine  </a:t>
            </a:r>
            <a:r>
              <a:rPr sz="3200" spc="75" dirty="0"/>
              <a:t>use </a:t>
            </a:r>
            <a:r>
              <a:rPr sz="3200" spc="50" dirty="0"/>
              <a:t>more </a:t>
            </a:r>
            <a:r>
              <a:rPr sz="3200" spc="85" dirty="0"/>
              <a:t>gas </a:t>
            </a:r>
            <a:r>
              <a:rPr sz="3200" spc="30" dirty="0"/>
              <a:t>than</a:t>
            </a:r>
            <a:r>
              <a:rPr sz="3200" spc="400" dirty="0"/>
              <a:t> </a:t>
            </a:r>
            <a:r>
              <a:rPr sz="3200" spc="90" dirty="0"/>
              <a:t>idling?”</a:t>
            </a:r>
            <a:endParaRPr sz="3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371600"/>
            <a:ext cx="8305800" cy="0"/>
          </a:xfrm>
          <a:custGeom>
            <a:avLst/>
            <a:gdLst/>
            <a:ahLst/>
            <a:cxnLst/>
            <a:rect l="l" t="t" r="r" b="b"/>
            <a:pathLst>
              <a:path w="8305800">
                <a:moveTo>
                  <a:pt x="0" y="0"/>
                </a:moveTo>
                <a:lnTo>
                  <a:pt x="8305799" y="0"/>
                </a:lnTo>
              </a:path>
            </a:pathLst>
          </a:custGeom>
          <a:ln w="28574">
            <a:solidFill>
              <a:srgbClr val="187E55"/>
            </a:solidFill>
          </a:ln>
        </p:spPr>
        <p:txBody>
          <a:bodyPr wrap="square" lIns="0" tIns="0" rIns="0" bIns="0" rtlCol="0"/>
          <a:lstStyle/>
          <a:p>
            <a:endParaRPr/>
          </a:p>
        </p:txBody>
      </p:sp>
      <p:sp>
        <p:nvSpPr>
          <p:cNvPr id="3" name="object 3"/>
          <p:cNvSpPr txBox="1">
            <a:spLocks noGrp="1"/>
          </p:cNvSpPr>
          <p:nvPr>
            <p:ph type="title"/>
          </p:nvPr>
        </p:nvSpPr>
        <p:spPr>
          <a:xfrm>
            <a:off x="1711325" y="528256"/>
            <a:ext cx="6562725" cy="513080"/>
          </a:xfrm>
          <a:prstGeom prst="rect">
            <a:avLst/>
          </a:prstGeom>
        </p:spPr>
        <p:txBody>
          <a:bodyPr vert="horz" wrap="square" lIns="0" tIns="12700" rIns="0" bIns="0" rtlCol="0">
            <a:spAutoFit/>
          </a:bodyPr>
          <a:lstStyle/>
          <a:p>
            <a:pPr marL="12700">
              <a:lnSpc>
                <a:spcPct val="100000"/>
              </a:lnSpc>
              <a:spcBef>
                <a:spcPts val="100"/>
              </a:spcBef>
            </a:pPr>
            <a:r>
              <a:rPr sz="3200" spc="125" dirty="0"/>
              <a:t>“Won’t </a:t>
            </a:r>
            <a:r>
              <a:rPr sz="3200" spc="25" dirty="0"/>
              <a:t>I </a:t>
            </a:r>
            <a:r>
              <a:rPr sz="3200" spc="35" dirty="0"/>
              <a:t>wear out </a:t>
            </a:r>
            <a:r>
              <a:rPr sz="3200" spc="40" dirty="0"/>
              <a:t>my</a:t>
            </a:r>
            <a:r>
              <a:rPr sz="3200" spc="535" dirty="0"/>
              <a:t> </a:t>
            </a:r>
            <a:r>
              <a:rPr sz="3200" spc="90" dirty="0"/>
              <a:t>starter?”</a:t>
            </a:r>
            <a:endParaRPr sz="3200"/>
          </a:p>
        </p:txBody>
      </p:sp>
      <p:sp>
        <p:nvSpPr>
          <p:cNvPr id="4" name="object 4"/>
          <p:cNvSpPr txBox="1"/>
          <p:nvPr/>
        </p:nvSpPr>
        <p:spPr>
          <a:xfrm>
            <a:off x="5368924" y="2078101"/>
            <a:ext cx="3089275" cy="2965555"/>
          </a:xfrm>
          <a:prstGeom prst="rect">
            <a:avLst/>
          </a:prstGeom>
        </p:spPr>
        <p:txBody>
          <a:bodyPr vert="horz" wrap="square" lIns="0" tIns="10795" rIns="0" bIns="0" rtlCol="0">
            <a:noAutofit/>
          </a:bodyPr>
          <a:lstStyle/>
          <a:p>
            <a:pPr marL="12700" marR="5080">
              <a:lnSpc>
                <a:spcPct val="100400"/>
              </a:lnSpc>
              <a:spcBef>
                <a:spcPts val="85"/>
              </a:spcBef>
            </a:pPr>
            <a:r>
              <a:rPr sz="2400" spc="10" dirty="0">
                <a:latin typeface="arial" charset="0"/>
                <a:cs typeface="Montserrat"/>
              </a:rPr>
              <a:t>Under normal use, drivers of passenger cars can turn their</a:t>
            </a:r>
            <a:r>
              <a:rPr lang="en-US" sz="2400" spc="10" dirty="0">
                <a:latin typeface="arial" charset="0"/>
                <a:cs typeface="Montserrat"/>
              </a:rPr>
              <a:t> </a:t>
            </a:r>
            <a:r>
              <a:rPr sz="2400" spc="10" dirty="0">
                <a:latin typeface="arial" charset="0"/>
                <a:cs typeface="Montserrat"/>
              </a:rPr>
              <a:t>engines on and off</a:t>
            </a:r>
            <a:r>
              <a:rPr lang="en-US" sz="2400" spc="10" dirty="0">
                <a:latin typeface="arial" charset="0"/>
                <a:cs typeface="Montserrat"/>
              </a:rPr>
              <a:t> </a:t>
            </a:r>
            <a:r>
              <a:rPr sz="2400" spc="10" dirty="0">
                <a:latin typeface="arial" charset="0"/>
                <a:cs typeface="Montserrat"/>
              </a:rPr>
              <a:t>without concern about wearing out</a:t>
            </a:r>
            <a:r>
              <a:rPr lang="en-US" sz="2400" spc="10" dirty="0">
                <a:latin typeface="arial" charset="0"/>
                <a:cs typeface="Montserrat"/>
              </a:rPr>
              <a:t> </a:t>
            </a:r>
            <a:r>
              <a:rPr sz="2400" spc="10" dirty="0">
                <a:latin typeface="arial" charset="0"/>
                <a:cs typeface="Montserrat"/>
              </a:rPr>
              <a:t>the starter motor or</a:t>
            </a:r>
            <a:r>
              <a:rPr lang="en-US" sz="2400" spc="10" dirty="0">
                <a:latin typeface="arial" charset="0"/>
                <a:cs typeface="Montserrat"/>
              </a:rPr>
              <a:t> </a:t>
            </a:r>
            <a:r>
              <a:rPr sz="2400" spc="10" dirty="0">
                <a:latin typeface="arial" charset="0"/>
                <a:cs typeface="Montserrat"/>
              </a:rPr>
              <a:t>the battery</a:t>
            </a:r>
            <a:r>
              <a:rPr lang="en-US" sz="2400" spc="10" dirty="0">
                <a:latin typeface="arial" charset="0"/>
                <a:cs typeface="Montserrat"/>
              </a:rPr>
              <a:t> </a:t>
            </a:r>
            <a:r>
              <a:rPr sz="2400" spc="10" dirty="0">
                <a:latin typeface="arial" charset="0"/>
                <a:cs typeface="Montserrat"/>
              </a:rPr>
              <a:t>prematurely.</a:t>
            </a:r>
          </a:p>
        </p:txBody>
      </p:sp>
      <p:sp>
        <p:nvSpPr>
          <p:cNvPr id="5" name="object 5"/>
          <p:cNvSpPr/>
          <p:nvPr/>
        </p:nvSpPr>
        <p:spPr>
          <a:xfrm>
            <a:off x="838200" y="2133600"/>
            <a:ext cx="4167631" cy="31241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2FAE539750CA4098C41FE3E7EFAA9F" ma:contentTypeVersion="12" ma:contentTypeDescription="Create a new document." ma:contentTypeScope="" ma:versionID="40ae01b1c67782308e70f107fdee90b1">
  <xsd:schema xmlns:xsd="http://www.w3.org/2001/XMLSchema" xmlns:xs="http://www.w3.org/2001/XMLSchema" xmlns:p="http://schemas.microsoft.com/office/2006/metadata/properties" xmlns:ns1="http://schemas.microsoft.com/sharepoint/v3" targetNamespace="http://schemas.microsoft.com/office/2006/metadata/properties" ma:root="true" ma:fieldsID="6db698c70a200229776551c474dc081f"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ADA662C-5C38-43A5-BE40-9B700879707F}"/>
</file>

<file path=customXml/itemProps2.xml><?xml version="1.0" encoding="utf-8"?>
<ds:datastoreItem xmlns:ds="http://schemas.openxmlformats.org/officeDocument/2006/customXml" ds:itemID="{4683C09B-DDCB-4232-937D-318C38B23C8D}"/>
</file>

<file path=customXml/itemProps3.xml><?xml version="1.0" encoding="utf-8"?>
<ds:datastoreItem xmlns:ds="http://schemas.openxmlformats.org/officeDocument/2006/customXml" ds:itemID="{07981660-1F4C-4B4A-96EA-E65E1E2DF6A3}"/>
</file>

<file path=docProps/app.xml><?xml version="1.0" encoding="utf-8"?>
<Properties xmlns="http://schemas.openxmlformats.org/officeDocument/2006/extended-properties" xmlns:vt="http://schemas.openxmlformats.org/officeDocument/2006/docPropsVTypes">
  <Template/>
  <TotalTime>1035</TotalTime>
  <Words>1284</Words>
  <Application>Microsoft Macintosh PowerPoint</Application>
  <PresentationFormat>On-screen Show (4:3)</PresentationFormat>
  <Paragraphs>141</Paragraphs>
  <Slides>25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vt:lpstr>
      <vt:lpstr>Calibri</vt:lpstr>
      <vt:lpstr>Montserrat</vt:lpstr>
      <vt:lpstr>Montserrat SemiBold</vt:lpstr>
      <vt:lpstr>Office Theme</vt:lpstr>
      <vt:lpstr>Clean Air for Maryland's Kids How to start an idle reduction program at your school</vt:lpstr>
      <vt:lpstr>Air Pollution Primer</vt:lpstr>
      <vt:lpstr>The Problem</vt:lpstr>
      <vt:lpstr>Children and Air Pollution </vt:lpstr>
      <vt:lpstr>Who Wants To Buy Zero MPG Fuel?</vt:lpstr>
      <vt:lpstr>One Solution</vt:lpstr>
      <vt:lpstr>What’s the Cause for Idling?  </vt:lpstr>
      <vt:lpstr>“Doesn’t restarting my engine  use more gas than idling?”</vt:lpstr>
      <vt:lpstr>“Won’t I wear out my starter?”</vt:lpstr>
      <vt:lpstr>“Isn’t idling good for your engine?”</vt:lpstr>
      <vt:lpstr>“Isn’t idling good for your engine?”</vt:lpstr>
      <vt:lpstr>Idle Free MD Schools</vt:lpstr>
      <vt:lpstr>Vehicle Idling at Schools</vt:lpstr>
      <vt:lpstr>What Schools Can Do   to Reduce Idling  </vt:lpstr>
      <vt:lpstr>Idle Reduction Toolkit</vt:lpstr>
      <vt:lpstr>Making it a Student Project</vt:lpstr>
      <vt:lpstr>Idle Free MD Schools Toolkit</vt:lpstr>
      <vt:lpstr>Policies, Letters and Pledges</vt:lpstr>
      <vt:lpstr>Idle Free MD School Signs</vt:lpstr>
      <vt:lpstr>Idle Free School Decal</vt:lpstr>
      <vt:lpstr>Incentives</vt:lpstr>
      <vt:lpstr>Recommended Schedule</vt:lpstr>
      <vt:lpstr>Green Certification &amp;   Literacy Standards </vt:lpstr>
      <vt:lpstr>Keep MDE in the Loop</vt:lpstr>
      <vt:lpstr>Additional Assistance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Air for Maryland Kids How to start an idle reduction program at your school</dc:title>
  <dc:creator>Michael Stricker</dc:creator>
  <cp:keywords/>
  <dc:description/>
  <cp:lastModifiedBy>Microsoft Office User</cp:lastModifiedBy>
  <cp:revision>121</cp:revision>
  <dcterms:created xsi:type="dcterms:W3CDTF">2018-09-14T15:17:39Z</dcterms:created>
  <dcterms:modified xsi:type="dcterms:W3CDTF">2018-10-22T15:08:00Z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ContentTypeId">
    <vt:lpwstr>0x010100FB2FAE539750CA4098C41FE3E7EFAA9F</vt:lpwstr>
  </property>
  <property fmtid="{D5CDD505-2E9C-101B-9397-08002B2CF9AE}" pid="5" name="wic_System_Copyright">
    <vt:lpwstr/>
  </property>
</Properties>
</file>