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2"/>
  </p:notesMasterIdLst>
  <p:handoutMasterIdLst>
    <p:handoutMasterId r:id="rId23"/>
  </p:handoutMasterIdLst>
  <p:sldIdLst>
    <p:sldId id="256" r:id="rId2"/>
    <p:sldId id="559" r:id="rId3"/>
    <p:sldId id="556" r:id="rId4"/>
    <p:sldId id="560" r:id="rId5"/>
    <p:sldId id="557" r:id="rId6"/>
    <p:sldId id="558" r:id="rId7"/>
    <p:sldId id="554" r:id="rId8"/>
    <p:sldId id="561" r:id="rId9"/>
    <p:sldId id="555" r:id="rId10"/>
    <p:sldId id="562" r:id="rId11"/>
    <p:sldId id="553" r:id="rId12"/>
    <p:sldId id="545" r:id="rId13"/>
    <p:sldId id="567" r:id="rId14"/>
    <p:sldId id="565" r:id="rId15"/>
    <p:sldId id="566" r:id="rId16"/>
    <p:sldId id="569" r:id="rId17"/>
    <p:sldId id="568" r:id="rId18"/>
    <p:sldId id="548" r:id="rId19"/>
    <p:sldId id="564" r:id="rId20"/>
    <p:sldId id="547" r:id="rId21"/>
  </p:sldIdLst>
  <p:sldSz cx="9144000" cy="6858000" type="screen4x3"/>
  <p:notesSz cx="6858000" cy="9296400"/>
  <p:defaultTextStyle>
    <a:defPPr>
      <a:defRPr lang="en-US"/>
    </a:defPPr>
    <a:lvl1pPr algn="l" rtl="0" fontAlgn="base">
      <a:lnSpc>
        <a:spcPct val="85000"/>
      </a:lnSpc>
      <a:spcBef>
        <a:spcPct val="0"/>
      </a:spcBef>
      <a:spcAft>
        <a:spcPct val="0"/>
      </a:spcAft>
      <a:defRPr sz="4800" kern="1200">
        <a:solidFill>
          <a:schemeClr val="tx2"/>
        </a:solidFill>
        <a:latin typeface="Arial" charset="0"/>
        <a:ea typeface="+mn-ea"/>
        <a:cs typeface="+mn-cs"/>
      </a:defRPr>
    </a:lvl1pPr>
    <a:lvl2pPr marL="457200" algn="l" rtl="0" fontAlgn="base">
      <a:lnSpc>
        <a:spcPct val="85000"/>
      </a:lnSpc>
      <a:spcBef>
        <a:spcPct val="0"/>
      </a:spcBef>
      <a:spcAft>
        <a:spcPct val="0"/>
      </a:spcAft>
      <a:defRPr sz="4800" kern="1200">
        <a:solidFill>
          <a:schemeClr val="tx2"/>
        </a:solidFill>
        <a:latin typeface="Arial" charset="0"/>
        <a:ea typeface="+mn-ea"/>
        <a:cs typeface="+mn-cs"/>
      </a:defRPr>
    </a:lvl2pPr>
    <a:lvl3pPr marL="914400" algn="l" rtl="0" fontAlgn="base">
      <a:lnSpc>
        <a:spcPct val="85000"/>
      </a:lnSpc>
      <a:spcBef>
        <a:spcPct val="0"/>
      </a:spcBef>
      <a:spcAft>
        <a:spcPct val="0"/>
      </a:spcAft>
      <a:defRPr sz="4800" kern="1200">
        <a:solidFill>
          <a:schemeClr val="tx2"/>
        </a:solidFill>
        <a:latin typeface="Arial" charset="0"/>
        <a:ea typeface="+mn-ea"/>
        <a:cs typeface="+mn-cs"/>
      </a:defRPr>
    </a:lvl3pPr>
    <a:lvl4pPr marL="1371600" algn="l" rtl="0" fontAlgn="base">
      <a:lnSpc>
        <a:spcPct val="85000"/>
      </a:lnSpc>
      <a:spcBef>
        <a:spcPct val="0"/>
      </a:spcBef>
      <a:spcAft>
        <a:spcPct val="0"/>
      </a:spcAft>
      <a:defRPr sz="4800" kern="1200">
        <a:solidFill>
          <a:schemeClr val="tx2"/>
        </a:solidFill>
        <a:latin typeface="Arial" charset="0"/>
        <a:ea typeface="+mn-ea"/>
        <a:cs typeface="+mn-cs"/>
      </a:defRPr>
    </a:lvl4pPr>
    <a:lvl5pPr marL="1828800" algn="l" rtl="0" fontAlgn="base">
      <a:lnSpc>
        <a:spcPct val="85000"/>
      </a:lnSpc>
      <a:spcBef>
        <a:spcPct val="0"/>
      </a:spcBef>
      <a:spcAft>
        <a:spcPct val="0"/>
      </a:spcAft>
      <a:defRPr sz="4800" kern="1200">
        <a:solidFill>
          <a:schemeClr val="tx2"/>
        </a:solidFill>
        <a:latin typeface="Arial" charset="0"/>
        <a:ea typeface="+mn-ea"/>
        <a:cs typeface="+mn-cs"/>
      </a:defRPr>
    </a:lvl5pPr>
    <a:lvl6pPr marL="2286000" algn="l" defTabSz="914400" rtl="0" eaLnBrk="1" latinLnBrk="0" hangingPunct="1">
      <a:defRPr sz="4800" kern="1200">
        <a:solidFill>
          <a:schemeClr val="tx2"/>
        </a:solidFill>
        <a:latin typeface="Arial" charset="0"/>
        <a:ea typeface="+mn-ea"/>
        <a:cs typeface="+mn-cs"/>
      </a:defRPr>
    </a:lvl6pPr>
    <a:lvl7pPr marL="2743200" algn="l" defTabSz="914400" rtl="0" eaLnBrk="1" latinLnBrk="0" hangingPunct="1">
      <a:defRPr sz="4800" kern="1200">
        <a:solidFill>
          <a:schemeClr val="tx2"/>
        </a:solidFill>
        <a:latin typeface="Arial" charset="0"/>
        <a:ea typeface="+mn-ea"/>
        <a:cs typeface="+mn-cs"/>
      </a:defRPr>
    </a:lvl7pPr>
    <a:lvl8pPr marL="3200400" algn="l" defTabSz="914400" rtl="0" eaLnBrk="1" latinLnBrk="0" hangingPunct="1">
      <a:defRPr sz="4800" kern="1200">
        <a:solidFill>
          <a:schemeClr val="tx2"/>
        </a:solidFill>
        <a:latin typeface="Arial" charset="0"/>
        <a:ea typeface="+mn-ea"/>
        <a:cs typeface="+mn-cs"/>
      </a:defRPr>
    </a:lvl8pPr>
    <a:lvl9pPr marL="3657600" algn="l" defTabSz="914400" rtl="0" eaLnBrk="1" latinLnBrk="0" hangingPunct="1">
      <a:defRPr sz="48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99"/>
    <a:srgbClr val="CCECFF"/>
    <a:srgbClr val="080808"/>
    <a:srgbClr val="FF3300"/>
    <a:srgbClr val="CC3300"/>
    <a:srgbClr val="5F5F5F"/>
    <a:srgbClr val="FF9966"/>
    <a:srgbClr val="DEF3FF"/>
    <a:srgbClr val="33CC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99" d="100"/>
          <a:sy n="99" d="100"/>
        </p:scale>
        <p:origin x="-240"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10" name="Rectangle 14"/>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20000"/>
              </a:spcBef>
              <a:defRPr sz="1200" smtClean="0">
                <a:solidFill>
                  <a:schemeClr val="tx1"/>
                </a:solidFill>
                <a:latin typeface="Tahoma" pitchFamily="34" charset="0"/>
              </a:defRPr>
            </a:lvl1pPr>
          </a:lstStyle>
          <a:p>
            <a:pPr>
              <a:defRPr/>
            </a:pPr>
            <a:endParaRPr lang="en-US"/>
          </a:p>
        </p:txBody>
      </p:sp>
      <p:sp>
        <p:nvSpPr>
          <p:cNvPr id="18435" name="Rectangle 15"/>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62512" name="Rectangle 16"/>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2513" name="Rectangle 17"/>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20000"/>
              </a:spcBef>
              <a:defRPr sz="1200" smtClean="0">
                <a:solidFill>
                  <a:schemeClr val="tx1"/>
                </a:solidFill>
                <a:latin typeface="Tahoma" pitchFamily="34" charset="0"/>
              </a:defRPr>
            </a:lvl1pPr>
          </a:lstStyle>
          <a:p>
            <a:pPr>
              <a:defRPr/>
            </a:pPr>
            <a:endParaRPr lang="en-US"/>
          </a:p>
        </p:txBody>
      </p:sp>
      <p:sp>
        <p:nvSpPr>
          <p:cNvPr id="362514" name="Rectangle 18"/>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20000"/>
              </a:spcBef>
              <a:defRPr sz="1200" smtClean="0">
                <a:solidFill>
                  <a:schemeClr val="tx1"/>
                </a:solidFill>
                <a:latin typeface="Tahoma" pitchFamily="34" charset="0"/>
              </a:defRPr>
            </a:lvl1pPr>
          </a:lstStyle>
          <a:p>
            <a:pPr>
              <a:defRPr/>
            </a:pPr>
            <a:endParaRPr lang="en-US"/>
          </a:p>
        </p:txBody>
      </p:sp>
      <p:sp>
        <p:nvSpPr>
          <p:cNvPr id="362515" name="Rectangle 19"/>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20000"/>
              </a:spcBef>
              <a:defRPr sz="1200" smtClean="0">
                <a:solidFill>
                  <a:schemeClr val="tx1"/>
                </a:solidFill>
                <a:latin typeface="Tahoma" pitchFamily="34" charset="0"/>
              </a:defRPr>
            </a:lvl1pPr>
          </a:lstStyle>
          <a:p>
            <a:pPr>
              <a:defRPr/>
            </a:pPr>
            <a:fld id="{3ED69A26-E770-4827-AB63-6D94E2B8DF8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0"/>
          <p:cNvSpPr>
            <a:spLocks noGrp="1" noRot="1" noChangeAspect="1" noChangeArrowheads="1" noTextEdit="1"/>
          </p:cNvSpPr>
          <p:nvPr>
            <p:ph type="sldImg"/>
          </p:nvPr>
        </p:nvSpPr>
        <p:spPr>
          <a:ln/>
        </p:spPr>
      </p:sp>
      <p:sp>
        <p:nvSpPr>
          <p:cNvPr id="19459" name="Rectangle 2051"/>
          <p:cNvSpPr>
            <a:spLocks noGrp="1" noChangeArrowheads="1"/>
          </p:cNvSpPr>
          <p:nvPr>
            <p:ph type="body" idx="1"/>
          </p:nvPr>
        </p:nvSpPr>
        <p:spPr>
          <a:noFill/>
          <a:ln/>
        </p:spPr>
        <p:txBody>
          <a:bodyPr/>
          <a:lstStyle/>
          <a:p>
            <a:r>
              <a:rPr lang="en-US" smtClean="0"/>
              <a:t>Frequently, presenters must deliver material of a technical nature to an audience unfamiliar with the topic or vocabulary.  The material may be complex or heavy with detail.  To present technical material effectively, use the following guidelines from Dale Carnegie Training®.</a:t>
            </a:r>
          </a:p>
          <a:p>
            <a:r>
              <a:rPr lang="en-US" smtClean="0"/>
              <a:t> </a:t>
            </a:r>
          </a:p>
          <a:p>
            <a:r>
              <a:rPr lang="en-US" smtClean="0"/>
              <a:t>Consider the amount of time available and prepare to organize your material.  Narrow your topic.  Divide your presentation into clear segments. Follow a logical progression. Maintain your focus throughout. Close the presentation with a summary, repetition of the key steps, or a logical conclusion.</a:t>
            </a:r>
          </a:p>
          <a:p>
            <a:r>
              <a:rPr lang="en-US" smtClean="0"/>
              <a:t> </a:t>
            </a:r>
          </a:p>
          <a:p>
            <a:r>
              <a:rPr lang="en-US" smtClean="0"/>
              <a:t>Keep your audience in mind at all times.  For example, be sure data is clear and information is relevant.  Keep the level of detail and vocabulary appropriate for the audience.  Use visuals to support key points or steps.  Keep alert to the needs of your listeners, and you will have a more receptive audience.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Maryland Crown Logo"/>
          <p:cNvPicPr>
            <a:picLocks noChangeAspect="1" noChangeArrowheads="1"/>
          </p:cNvPicPr>
          <p:nvPr/>
        </p:nvPicPr>
        <p:blipFill>
          <a:blip r:embed="rId2" cstate="print"/>
          <a:srcRect/>
          <a:stretch>
            <a:fillRect/>
          </a:stretch>
        </p:blipFill>
        <p:spPr bwMode="auto">
          <a:xfrm>
            <a:off x="7391400" y="5791200"/>
            <a:ext cx="1600200" cy="727075"/>
          </a:xfrm>
          <a:prstGeom prst="rect">
            <a:avLst/>
          </a:prstGeom>
          <a:noFill/>
          <a:ln w="9525">
            <a:noFill/>
            <a:miter lim="800000"/>
            <a:headEnd/>
            <a:tailEnd/>
          </a:ln>
        </p:spPr>
      </p:pic>
      <p:pic>
        <p:nvPicPr>
          <p:cNvPr id="5" name="Picture 26" descr="MDE logo"/>
          <p:cNvPicPr>
            <a:picLocks noChangeAspect="1" noChangeArrowheads="1"/>
          </p:cNvPicPr>
          <p:nvPr/>
        </p:nvPicPr>
        <p:blipFill>
          <a:blip r:embed="rId3" cstate="print"/>
          <a:srcRect/>
          <a:stretch>
            <a:fillRect/>
          </a:stretch>
        </p:blipFill>
        <p:spPr bwMode="auto">
          <a:xfrm>
            <a:off x="1066800" y="152400"/>
            <a:ext cx="1035050" cy="1295400"/>
          </a:xfrm>
          <a:prstGeom prst="rect">
            <a:avLst/>
          </a:prstGeom>
          <a:noFill/>
          <a:ln w="9525">
            <a:noFill/>
            <a:miter lim="800000"/>
            <a:headEnd/>
            <a:tailEnd/>
          </a:ln>
        </p:spPr>
      </p:pic>
      <p:sp>
        <p:nvSpPr>
          <p:cNvPr id="6" name="Line 27"/>
          <p:cNvSpPr>
            <a:spLocks noChangeShapeType="1"/>
          </p:cNvSpPr>
          <p:nvPr/>
        </p:nvSpPr>
        <p:spPr bwMode="auto">
          <a:xfrm>
            <a:off x="2209800" y="1447800"/>
            <a:ext cx="6096000" cy="0"/>
          </a:xfrm>
          <a:prstGeom prst="line">
            <a:avLst/>
          </a:prstGeom>
          <a:noFill/>
          <a:ln w="38100">
            <a:solidFill>
              <a:srgbClr val="080808"/>
            </a:solidFill>
            <a:round/>
            <a:headEnd/>
            <a:tailEnd/>
          </a:ln>
          <a:effectLst/>
        </p:spPr>
        <p:txBody>
          <a:bodyPr anchor="ctr"/>
          <a:lstStyle/>
          <a:p>
            <a:pPr>
              <a:defRPr/>
            </a:pPr>
            <a:endParaRPr lang="en-US"/>
          </a:p>
        </p:txBody>
      </p:sp>
      <p:sp>
        <p:nvSpPr>
          <p:cNvPr id="7" name="Rectangle 30"/>
          <p:cNvSpPr>
            <a:spLocks noChangeArrowheads="1"/>
          </p:cNvSpPr>
          <p:nvPr/>
        </p:nvSpPr>
        <p:spPr bwMode="auto">
          <a:xfrm>
            <a:off x="2144713" y="990600"/>
            <a:ext cx="6161087" cy="457200"/>
          </a:xfrm>
          <a:prstGeom prst="rect">
            <a:avLst/>
          </a:prstGeom>
          <a:noFill/>
          <a:ln w="9525">
            <a:noFill/>
            <a:miter lim="800000"/>
            <a:headEnd/>
            <a:tailEnd/>
          </a:ln>
          <a:effectLst/>
        </p:spPr>
        <p:txBody>
          <a:bodyPr wrap="none">
            <a:spAutoFit/>
          </a:bodyPr>
          <a:lstStyle/>
          <a:p>
            <a:pPr>
              <a:lnSpc>
                <a:spcPct val="100000"/>
              </a:lnSpc>
              <a:spcBef>
                <a:spcPct val="60000"/>
              </a:spcBef>
              <a:buClr>
                <a:srgbClr val="080808"/>
              </a:buClr>
              <a:defRPr/>
            </a:pPr>
            <a:r>
              <a:rPr lang="en-US" altLang="en-US" sz="2400" b="1">
                <a:solidFill>
                  <a:srgbClr val="080808"/>
                </a:solidFill>
              </a:rPr>
              <a:t>Maryland Department of the Environment</a:t>
            </a:r>
          </a:p>
        </p:txBody>
      </p:sp>
      <p:sp>
        <p:nvSpPr>
          <p:cNvPr id="390149" name="Rectangle 5"/>
          <p:cNvSpPr>
            <a:spLocks noGrp="1" noChangeArrowheads="1"/>
          </p:cNvSpPr>
          <p:nvPr>
            <p:ph type="ctrTitle"/>
          </p:nvPr>
        </p:nvSpPr>
        <p:spPr>
          <a:xfrm>
            <a:off x="762000" y="2057400"/>
            <a:ext cx="7772400" cy="1143000"/>
          </a:xfrm>
        </p:spPr>
        <p:txBody>
          <a:bodyPr/>
          <a:lstStyle>
            <a:lvl1pPr algn="ctr">
              <a:defRPr sz="4800"/>
            </a:lvl1pPr>
          </a:lstStyle>
          <a:p>
            <a:r>
              <a:rPr lang="en-US" altLang="en-US"/>
              <a:t>Place Title Here</a:t>
            </a:r>
          </a:p>
        </p:txBody>
      </p:sp>
      <p:sp>
        <p:nvSpPr>
          <p:cNvPr id="390150" name="Rectangle 6"/>
          <p:cNvSpPr>
            <a:spLocks noGrp="1" noChangeArrowheads="1"/>
          </p:cNvSpPr>
          <p:nvPr>
            <p:ph type="subTitle" idx="1"/>
          </p:nvPr>
        </p:nvSpPr>
        <p:spPr>
          <a:xfrm>
            <a:off x="1295400" y="3657600"/>
            <a:ext cx="6400800" cy="1752600"/>
          </a:xfrm>
        </p:spPr>
        <p:txBody>
          <a:bodyPr/>
          <a:lstStyle>
            <a:lvl1pPr marL="0" indent="0" algn="ctr">
              <a:buFontTx/>
              <a:buNone/>
              <a:defRPr sz="2400" b="1"/>
            </a:lvl1pPr>
          </a:lstStyle>
          <a:p>
            <a:r>
              <a:rPr lang="en-US" altLang="en-US"/>
              <a:t>Place additional text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295400"/>
            <a:ext cx="1885950" cy="403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1295400"/>
            <a:ext cx="550545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66775" y="57150"/>
            <a:ext cx="7940675" cy="825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819400"/>
            <a:ext cx="3695700" cy="25146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6775" y="57150"/>
            <a:ext cx="7940675" cy="825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0100" y="2819400"/>
            <a:ext cx="3695700" cy="2514600"/>
          </a:xfrm>
        </p:spPr>
        <p:txBody>
          <a:bodyPr/>
          <a:lstStyle/>
          <a:p>
            <a:pPr lvl="0"/>
            <a:endParaRPr lang="en-US" noProof="0" smtClean="0"/>
          </a:p>
        </p:txBody>
      </p:sp>
      <p:sp>
        <p:nvSpPr>
          <p:cNvPr id="4" name="Text Placeholder 3"/>
          <p:cNvSpPr>
            <a:spLocks noGrp="1"/>
          </p:cNvSpPr>
          <p:nvPr>
            <p:ph type="body" sz="half" idx="2"/>
          </p:nvPr>
        </p:nvSpPr>
        <p:spPr>
          <a:xfrm>
            <a:off x="46482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57150"/>
            <a:ext cx="7940675" cy="825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800100" y="1295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Place Title Text Here</a:t>
            </a:r>
          </a:p>
        </p:txBody>
      </p:sp>
      <p:sp>
        <p:nvSpPr>
          <p:cNvPr id="1027" name="Rectangle 6"/>
          <p:cNvSpPr>
            <a:spLocks noGrp="1" noChangeArrowheads="1"/>
          </p:cNvSpPr>
          <p:nvPr>
            <p:ph type="body" idx="1"/>
          </p:nvPr>
        </p:nvSpPr>
        <p:spPr bwMode="auto">
          <a:xfrm>
            <a:off x="800100" y="2819400"/>
            <a:ext cx="75438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Place text here</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pic>
        <p:nvPicPr>
          <p:cNvPr id="1028" name="Picture 13" descr="MDE logo"/>
          <p:cNvPicPr>
            <a:picLocks noChangeAspect="1" noChangeArrowheads="1"/>
          </p:cNvPicPr>
          <p:nvPr/>
        </p:nvPicPr>
        <p:blipFill>
          <a:blip r:embed="rId16" cstate="print"/>
          <a:srcRect/>
          <a:stretch>
            <a:fillRect/>
          </a:stretch>
        </p:blipFill>
        <p:spPr bwMode="auto">
          <a:xfrm>
            <a:off x="304800" y="152400"/>
            <a:ext cx="560388" cy="700088"/>
          </a:xfrm>
          <a:prstGeom prst="rect">
            <a:avLst/>
          </a:prstGeom>
          <a:noFill/>
          <a:ln w="9525">
            <a:noFill/>
            <a:miter lim="800000"/>
            <a:headEnd/>
            <a:tailEnd/>
          </a:ln>
        </p:spPr>
      </p:pic>
      <p:sp>
        <p:nvSpPr>
          <p:cNvPr id="389135" name="Line 15"/>
          <p:cNvSpPr>
            <a:spLocks noChangeShapeType="1"/>
          </p:cNvSpPr>
          <p:nvPr/>
        </p:nvSpPr>
        <p:spPr bwMode="auto">
          <a:xfrm>
            <a:off x="304800" y="838200"/>
            <a:ext cx="8382000" cy="0"/>
          </a:xfrm>
          <a:prstGeom prst="line">
            <a:avLst/>
          </a:prstGeom>
          <a:noFill/>
          <a:ln w="47625">
            <a:solidFill>
              <a:schemeClr val="bg1"/>
            </a:solidFill>
            <a:round/>
            <a:headEnd/>
            <a:tailEnd/>
          </a:ln>
          <a:effectLst/>
        </p:spPr>
        <p:txBody>
          <a:bodyPr anchor="ctr"/>
          <a:lstStyle/>
          <a:p>
            <a:pPr>
              <a:defRPr/>
            </a:pPr>
            <a:endParaRPr lang="en-US"/>
          </a:p>
        </p:txBody>
      </p:sp>
      <p:pic>
        <p:nvPicPr>
          <p:cNvPr id="1030" name="Picture 17" descr="Maryland Crown Logo"/>
          <p:cNvPicPr>
            <a:picLocks noChangeAspect="1" noChangeArrowheads="1"/>
          </p:cNvPicPr>
          <p:nvPr/>
        </p:nvPicPr>
        <p:blipFill>
          <a:blip r:embed="rId17" cstate="print"/>
          <a:srcRect/>
          <a:stretch>
            <a:fillRect/>
          </a:stretch>
        </p:blipFill>
        <p:spPr bwMode="auto">
          <a:xfrm>
            <a:off x="7543800" y="5943600"/>
            <a:ext cx="1295400" cy="5889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9"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l" rtl="0" eaLnBrk="0" fontAlgn="base" hangingPunct="0">
        <a:lnSpc>
          <a:spcPct val="85000"/>
        </a:lnSpc>
        <a:spcBef>
          <a:spcPct val="0"/>
        </a:spcBef>
        <a:spcAft>
          <a:spcPct val="0"/>
        </a:spcAft>
        <a:defRPr sz="4200">
          <a:solidFill>
            <a:srgbClr val="003399"/>
          </a:solidFill>
          <a:latin typeface="+mj-lt"/>
          <a:ea typeface="+mj-ea"/>
          <a:cs typeface="+mj-cs"/>
        </a:defRPr>
      </a:lvl1pPr>
      <a:lvl2pPr algn="l" rtl="0" eaLnBrk="0" fontAlgn="base" hangingPunct="0">
        <a:lnSpc>
          <a:spcPct val="85000"/>
        </a:lnSpc>
        <a:spcBef>
          <a:spcPct val="0"/>
        </a:spcBef>
        <a:spcAft>
          <a:spcPct val="0"/>
        </a:spcAft>
        <a:defRPr sz="4200">
          <a:solidFill>
            <a:srgbClr val="003399"/>
          </a:solidFill>
          <a:latin typeface="Arial" charset="0"/>
        </a:defRPr>
      </a:lvl2pPr>
      <a:lvl3pPr algn="l" rtl="0" eaLnBrk="0" fontAlgn="base" hangingPunct="0">
        <a:lnSpc>
          <a:spcPct val="85000"/>
        </a:lnSpc>
        <a:spcBef>
          <a:spcPct val="0"/>
        </a:spcBef>
        <a:spcAft>
          <a:spcPct val="0"/>
        </a:spcAft>
        <a:defRPr sz="4200">
          <a:solidFill>
            <a:srgbClr val="003399"/>
          </a:solidFill>
          <a:latin typeface="Arial" charset="0"/>
        </a:defRPr>
      </a:lvl3pPr>
      <a:lvl4pPr algn="l" rtl="0" eaLnBrk="0" fontAlgn="base" hangingPunct="0">
        <a:lnSpc>
          <a:spcPct val="85000"/>
        </a:lnSpc>
        <a:spcBef>
          <a:spcPct val="0"/>
        </a:spcBef>
        <a:spcAft>
          <a:spcPct val="0"/>
        </a:spcAft>
        <a:defRPr sz="4200">
          <a:solidFill>
            <a:srgbClr val="003399"/>
          </a:solidFill>
          <a:latin typeface="Arial" charset="0"/>
        </a:defRPr>
      </a:lvl4pPr>
      <a:lvl5pPr algn="l" rtl="0" eaLnBrk="0" fontAlgn="base" hangingPunct="0">
        <a:lnSpc>
          <a:spcPct val="85000"/>
        </a:lnSpc>
        <a:spcBef>
          <a:spcPct val="0"/>
        </a:spcBef>
        <a:spcAft>
          <a:spcPct val="0"/>
        </a:spcAft>
        <a:defRPr sz="4200">
          <a:solidFill>
            <a:srgbClr val="003399"/>
          </a:solidFill>
          <a:latin typeface="Arial" charset="0"/>
        </a:defRPr>
      </a:lvl5pPr>
      <a:lvl6pPr marL="457200" algn="l" rtl="0" fontAlgn="base">
        <a:lnSpc>
          <a:spcPct val="85000"/>
        </a:lnSpc>
        <a:spcBef>
          <a:spcPct val="0"/>
        </a:spcBef>
        <a:spcAft>
          <a:spcPct val="0"/>
        </a:spcAft>
        <a:defRPr sz="4200">
          <a:solidFill>
            <a:srgbClr val="003399"/>
          </a:solidFill>
          <a:latin typeface="Arial" charset="0"/>
        </a:defRPr>
      </a:lvl6pPr>
      <a:lvl7pPr marL="914400" algn="l" rtl="0" fontAlgn="base">
        <a:lnSpc>
          <a:spcPct val="85000"/>
        </a:lnSpc>
        <a:spcBef>
          <a:spcPct val="0"/>
        </a:spcBef>
        <a:spcAft>
          <a:spcPct val="0"/>
        </a:spcAft>
        <a:defRPr sz="4200">
          <a:solidFill>
            <a:srgbClr val="003399"/>
          </a:solidFill>
          <a:latin typeface="Arial" charset="0"/>
        </a:defRPr>
      </a:lvl7pPr>
      <a:lvl8pPr marL="1371600" algn="l" rtl="0" fontAlgn="base">
        <a:lnSpc>
          <a:spcPct val="85000"/>
        </a:lnSpc>
        <a:spcBef>
          <a:spcPct val="0"/>
        </a:spcBef>
        <a:spcAft>
          <a:spcPct val="0"/>
        </a:spcAft>
        <a:defRPr sz="4200">
          <a:solidFill>
            <a:srgbClr val="003399"/>
          </a:solidFill>
          <a:latin typeface="Arial" charset="0"/>
        </a:defRPr>
      </a:lvl8pPr>
      <a:lvl9pPr marL="1828800" algn="l" rtl="0" fontAlgn="base">
        <a:lnSpc>
          <a:spcPct val="85000"/>
        </a:lnSpc>
        <a:spcBef>
          <a:spcPct val="0"/>
        </a:spcBef>
        <a:spcAft>
          <a:spcPct val="0"/>
        </a:spcAft>
        <a:defRPr sz="4200">
          <a:solidFill>
            <a:srgbClr val="003399"/>
          </a:solidFill>
          <a:latin typeface="Arial" charset="0"/>
        </a:defRPr>
      </a:lvl9pPr>
    </p:titleStyle>
    <p:bodyStyle>
      <a:lvl1pPr marL="342900" indent="-342900" algn="l" rtl="0" eaLnBrk="0" fontAlgn="base" hangingPunct="0">
        <a:spcBef>
          <a:spcPct val="60000"/>
        </a:spcBef>
        <a:spcAft>
          <a:spcPct val="0"/>
        </a:spcAft>
        <a:buClr>
          <a:srgbClr val="080808"/>
        </a:buClr>
        <a:buChar char="•"/>
        <a:defRPr sz="3000">
          <a:solidFill>
            <a:srgbClr val="080808"/>
          </a:solidFill>
          <a:latin typeface="+mn-lt"/>
          <a:ea typeface="+mn-ea"/>
          <a:cs typeface="+mn-cs"/>
        </a:defRPr>
      </a:lvl1pPr>
      <a:lvl2pPr marL="742950" indent="-285750" algn="l" rtl="0" eaLnBrk="0" fontAlgn="base" hangingPunct="0">
        <a:spcBef>
          <a:spcPct val="40000"/>
        </a:spcBef>
        <a:spcAft>
          <a:spcPct val="0"/>
        </a:spcAft>
        <a:buClr>
          <a:srgbClr val="080808"/>
        </a:buClr>
        <a:buChar char="–"/>
        <a:defRPr sz="2600">
          <a:solidFill>
            <a:srgbClr val="080808"/>
          </a:solidFill>
          <a:latin typeface="+mn-lt"/>
        </a:defRPr>
      </a:lvl2pPr>
      <a:lvl3pPr marL="1143000" indent="-228600" algn="l" rtl="0" eaLnBrk="0" fontAlgn="base" hangingPunct="0">
        <a:lnSpc>
          <a:spcPct val="95000"/>
        </a:lnSpc>
        <a:spcBef>
          <a:spcPct val="35000"/>
        </a:spcBef>
        <a:spcAft>
          <a:spcPct val="0"/>
        </a:spcAft>
        <a:buClr>
          <a:srgbClr val="080808"/>
        </a:buClr>
        <a:buChar char="•"/>
        <a:defRPr sz="2400">
          <a:solidFill>
            <a:srgbClr val="080808"/>
          </a:solidFill>
          <a:latin typeface="+mn-lt"/>
        </a:defRPr>
      </a:lvl3pPr>
      <a:lvl4pPr marL="1600200" indent="-228600" algn="l" rtl="0" eaLnBrk="0" fontAlgn="base" hangingPunct="0">
        <a:lnSpc>
          <a:spcPct val="75000"/>
        </a:lnSpc>
        <a:spcBef>
          <a:spcPct val="30000"/>
        </a:spcBef>
        <a:spcAft>
          <a:spcPct val="0"/>
        </a:spcAft>
        <a:buClr>
          <a:srgbClr val="080808"/>
        </a:buClr>
        <a:buChar char="–"/>
        <a:defRPr sz="2000">
          <a:solidFill>
            <a:srgbClr val="080808"/>
          </a:solidFill>
          <a:latin typeface="+mn-lt"/>
        </a:defRPr>
      </a:lvl4pPr>
      <a:lvl5pPr marL="2057400" indent="-228600" algn="l" rtl="0" eaLnBrk="0" fontAlgn="base" hangingPunct="0">
        <a:lnSpc>
          <a:spcPct val="75000"/>
        </a:lnSpc>
        <a:spcBef>
          <a:spcPct val="30000"/>
        </a:spcBef>
        <a:spcAft>
          <a:spcPct val="0"/>
        </a:spcAft>
        <a:buClr>
          <a:srgbClr val="080808"/>
        </a:buClr>
        <a:buChar char="»"/>
        <a:defRPr>
          <a:solidFill>
            <a:srgbClr val="080808"/>
          </a:solidFill>
          <a:latin typeface="+mn-lt"/>
        </a:defRPr>
      </a:lvl5pPr>
      <a:lvl6pPr marL="2514600" indent="-228600" algn="l" rtl="0" fontAlgn="base">
        <a:lnSpc>
          <a:spcPct val="75000"/>
        </a:lnSpc>
        <a:spcBef>
          <a:spcPct val="30000"/>
        </a:spcBef>
        <a:spcAft>
          <a:spcPct val="0"/>
        </a:spcAft>
        <a:buClr>
          <a:srgbClr val="080808"/>
        </a:buClr>
        <a:buChar char="»"/>
        <a:defRPr>
          <a:solidFill>
            <a:srgbClr val="080808"/>
          </a:solidFill>
          <a:latin typeface="+mn-lt"/>
        </a:defRPr>
      </a:lvl6pPr>
      <a:lvl7pPr marL="2971800" indent="-228600" algn="l" rtl="0" fontAlgn="base">
        <a:lnSpc>
          <a:spcPct val="75000"/>
        </a:lnSpc>
        <a:spcBef>
          <a:spcPct val="30000"/>
        </a:spcBef>
        <a:spcAft>
          <a:spcPct val="0"/>
        </a:spcAft>
        <a:buClr>
          <a:srgbClr val="080808"/>
        </a:buClr>
        <a:buChar char="»"/>
        <a:defRPr>
          <a:solidFill>
            <a:srgbClr val="080808"/>
          </a:solidFill>
          <a:latin typeface="+mn-lt"/>
        </a:defRPr>
      </a:lvl7pPr>
      <a:lvl8pPr marL="3429000" indent="-228600" algn="l" rtl="0" fontAlgn="base">
        <a:lnSpc>
          <a:spcPct val="75000"/>
        </a:lnSpc>
        <a:spcBef>
          <a:spcPct val="30000"/>
        </a:spcBef>
        <a:spcAft>
          <a:spcPct val="0"/>
        </a:spcAft>
        <a:buClr>
          <a:srgbClr val="080808"/>
        </a:buClr>
        <a:buChar char="»"/>
        <a:defRPr>
          <a:solidFill>
            <a:srgbClr val="080808"/>
          </a:solidFill>
          <a:latin typeface="+mn-lt"/>
        </a:defRPr>
      </a:lvl8pPr>
      <a:lvl9pPr marL="3886200" indent="-228600" algn="l" rtl="0" fontAlgn="base">
        <a:lnSpc>
          <a:spcPct val="75000"/>
        </a:lnSpc>
        <a:spcBef>
          <a:spcPct val="30000"/>
        </a:spcBef>
        <a:spcAft>
          <a:spcPct val="0"/>
        </a:spcAft>
        <a:buClr>
          <a:srgbClr val="080808"/>
        </a:buClr>
        <a:buChar char="»"/>
        <a:defRPr>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imgres?imgurl=http://www.davidadam.net/images/540_bloody_sunset_silverbeach_va.jpg&amp;imgrefurl=http://www.davidadam.net/Frame-1-phototrekspage1.html?refresh=1187984973987&amp;h=278&amp;w=540&amp;sz=19&amp;hl=en&amp;start=53&amp;tbnid=TePixPCIJDF6nM:&amp;tbnh=68&amp;tbnw=132&amp;prev=/images?q=Chesapeake+Bay+Sunset&amp;start=40&amp;gbv=2&amp;ndsp=20&amp;svnum=10&amp;hl=en&amp;sa=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google.com/imgres?imgurl=http://www.whale-images.com/data/media/3/sunsets_36.jpg&amp;imgrefurl=http://www.whale-images.com/sunsets-36-pictures.htm&amp;h=311&amp;w=468&amp;sz=20&amp;hl=en&amp;start=4&amp;tbnid=lcNpUtXXcdZbkM:&amp;tbnh=85&amp;tbnw=128&amp;prev=/images?q=sunsets&amp;gbv=2&amp;svnum=10&amp;hl=en"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imgres?imgurl=http://pinker.wjh.harvard.edu/photos/Florida/images/great%20blue%20heron.jpg&amp;imgrefurl=http://pinker.wjh.harvard.edu/photos/Florida/pages/great%20blue%20heron.htm&amp;h=600&amp;w=401&amp;sz=32&amp;hl=en&amp;start=2&amp;tbnid=bavjELedLZMVtM:&amp;tbnh=135&amp;tbnw=90&amp;prev=/images?q=blue+heron&amp;gbv=2&amp;hl=en&amp;sa=G"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climatechange.maryland.gov/" TargetMode="External"/><Relationship Id="rId2" Type="http://schemas.openxmlformats.org/officeDocument/2006/relationships/hyperlink" Target="http://www.mde.state.md.us/Pages/Home.aspx"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atic.flickr.com/35/72996824_6950155536.jp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3.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usna.edu/USNABand/media/Misc%20Images/Annapolis-Fall.gif&amp;imgrefurl=http://www.usna.edu/USNABand/news/index.htm&amp;h=384&amp;w=512&amp;sz=117&amp;hl=en&amp;start=28&amp;tbnid=w7XmDYdUg0EgrM:&amp;tbnh=98&amp;tbnw=131&amp;prev=/images?q=Annapolis&amp;start=20&amp;gbv=2&amp;ndsp=20&amp;svnum=10&amp;hl=en&amp;sa=N"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0"/>
          <p:cNvSpPr>
            <a:spLocks noGrp="1" noChangeArrowheads="1"/>
          </p:cNvSpPr>
          <p:nvPr>
            <p:ph type="ctrTitle"/>
          </p:nvPr>
        </p:nvSpPr>
        <p:spPr>
          <a:xfrm>
            <a:off x="1219200" y="2133600"/>
            <a:ext cx="6781800" cy="1143000"/>
          </a:xfrm>
        </p:spPr>
        <p:txBody>
          <a:bodyPr/>
          <a:lstStyle/>
          <a:p>
            <a:pPr eaLnBrk="1" hangingPunct="1"/>
            <a:r>
              <a:rPr lang="en-US" sz="3600" dirty="0" smtClean="0"/>
              <a:t>The Greenhouse Gas Emission Reduction Act of 2009</a:t>
            </a:r>
            <a:r>
              <a:rPr lang="en-US" sz="2000" dirty="0" smtClean="0"/>
              <a:t/>
            </a:r>
            <a:br>
              <a:rPr lang="en-US" sz="2000" dirty="0" smtClean="0"/>
            </a:br>
            <a:r>
              <a:rPr lang="en-US" sz="2000" dirty="0" smtClean="0"/>
              <a:t/>
            </a:r>
            <a:br>
              <a:rPr lang="en-US" sz="2000" dirty="0" smtClean="0"/>
            </a:br>
            <a:r>
              <a:rPr lang="en-US" sz="2800" i="1" dirty="0" smtClean="0"/>
              <a:t>Where We Are and What Has Already Been Accomplished</a:t>
            </a:r>
          </a:p>
        </p:txBody>
      </p:sp>
      <p:sp>
        <p:nvSpPr>
          <p:cNvPr id="3075" name="Rectangle 51"/>
          <p:cNvSpPr>
            <a:spLocks noGrp="1" noChangeArrowheads="1"/>
          </p:cNvSpPr>
          <p:nvPr>
            <p:ph type="subTitle" idx="1"/>
          </p:nvPr>
        </p:nvSpPr>
        <p:spPr>
          <a:xfrm>
            <a:off x="1219200" y="5257800"/>
            <a:ext cx="6400800" cy="914400"/>
          </a:xfrm>
        </p:spPr>
        <p:txBody>
          <a:bodyPr/>
          <a:lstStyle/>
          <a:p>
            <a:pPr eaLnBrk="1" hangingPunct="1"/>
            <a:r>
              <a:rPr lang="en-US" sz="2200" b="0" dirty="0" smtClean="0"/>
              <a:t>A Brief Overview of Maryland’s Climate Change Efforts and Current Status</a:t>
            </a:r>
          </a:p>
        </p:txBody>
      </p:sp>
      <p:sp>
        <p:nvSpPr>
          <p:cNvPr id="4" name="Rectangle 51"/>
          <p:cNvSpPr txBox="1">
            <a:spLocks noChangeArrowheads="1"/>
          </p:cNvSpPr>
          <p:nvPr/>
        </p:nvSpPr>
        <p:spPr bwMode="auto">
          <a:xfrm>
            <a:off x="1295400" y="6172200"/>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60000"/>
              </a:spcBef>
              <a:spcAft>
                <a:spcPct val="0"/>
              </a:spcAft>
              <a:buClr>
                <a:srgbClr val="080808"/>
              </a:buClr>
              <a:buSzTx/>
              <a:buFontTx/>
              <a:buNone/>
              <a:tabLst/>
              <a:defRPr/>
            </a:pPr>
            <a:r>
              <a:rPr kumimoji="0" lang="en-US" sz="1600" i="0" u="none" strike="noStrike" kern="0" cap="none" spc="0" normalizeH="0" baseline="0" noProof="0" dirty="0" smtClean="0">
                <a:ln>
                  <a:noFill/>
                </a:ln>
                <a:solidFill>
                  <a:srgbClr val="080808"/>
                </a:solidFill>
                <a:effectLst/>
                <a:uLnTx/>
                <a:uFillTx/>
                <a:latin typeface="+mn-lt"/>
                <a:ea typeface="+mn-ea"/>
                <a:cs typeface="+mn-cs"/>
              </a:rPr>
              <a:t>Tad </a:t>
            </a:r>
            <a:r>
              <a:rPr kumimoji="0" lang="en-US" sz="1600" i="0" u="none" strike="noStrike" kern="0" cap="none" spc="0" normalizeH="0" baseline="0" noProof="0" dirty="0" err="1" smtClean="0">
                <a:ln>
                  <a:noFill/>
                </a:ln>
                <a:solidFill>
                  <a:srgbClr val="080808"/>
                </a:solidFill>
                <a:effectLst/>
                <a:uLnTx/>
                <a:uFillTx/>
                <a:latin typeface="+mn-lt"/>
                <a:ea typeface="+mn-ea"/>
                <a:cs typeface="+mn-cs"/>
              </a:rPr>
              <a:t>Aburn</a:t>
            </a:r>
            <a:r>
              <a:rPr kumimoji="0" lang="en-US" sz="1600" i="0" u="none" strike="noStrike" kern="0" cap="none" spc="0" normalizeH="0" baseline="0" noProof="0" dirty="0" smtClean="0">
                <a:ln>
                  <a:noFill/>
                </a:ln>
                <a:solidFill>
                  <a:srgbClr val="080808"/>
                </a:solidFill>
                <a:effectLst/>
                <a:uLnTx/>
                <a:uFillTx/>
                <a:latin typeface="+mn-lt"/>
                <a:ea typeface="+mn-ea"/>
                <a:cs typeface="+mn-cs"/>
              </a:rPr>
              <a:t>, Air Director, MDE</a:t>
            </a:r>
          </a:p>
        </p:txBody>
      </p:sp>
      <p:sp>
        <p:nvSpPr>
          <p:cNvPr id="5" name="Rectangle 51"/>
          <p:cNvSpPr txBox="1">
            <a:spLocks noChangeArrowheads="1"/>
          </p:cNvSpPr>
          <p:nvPr/>
        </p:nvSpPr>
        <p:spPr bwMode="auto">
          <a:xfrm>
            <a:off x="1371600" y="6400800"/>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60000"/>
              </a:spcBef>
              <a:spcAft>
                <a:spcPct val="0"/>
              </a:spcAft>
              <a:buClr>
                <a:srgbClr val="080808"/>
              </a:buClr>
              <a:buSzTx/>
              <a:buFontTx/>
              <a:buNone/>
              <a:tabLst/>
              <a:defRPr/>
            </a:pPr>
            <a:r>
              <a:rPr lang="en-US" sz="1600" kern="0" dirty="0" smtClean="0">
                <a:solidFill>
                  <a:srgbClr val="080808"/>
                </a:solidFill>
                <a:latin typeface="+mn-lt"/>
              </a:rPr>
              <a:t>Mitigation Working Group Meeting – May 6, 2015</a:t>
            </a:r>
            <a:endParaRPr kumimoji="0" lang="en-US" sz="1600" i="0" u="none" strike="noStrike" kern="0" cap="none" spc="0" normalizeH="0" baseline="0" noProof="0" dirty="0" smtClean="0">
              <a:ln>
                <a:noFill/>
              </a:ln>
              <a:solidFill>
                <a:srgbClr val="080808"/>
              </a:solidFill>
              <a:effectLst/>
              <a:uLnTx/>
              <a:uFillTx/>
              <a:latin typeface="+mn-lt"/>
              <a:ea typeface="+mn-ea"/>
              <a:cs typeface="+mn-cs"/>
            </a:endParaRPr>
          </a:p>
        </p:txBody>
      </p:sp>
      <p:pic>
        <p:nvPicPr>
          <p:cNvPr id="6" name="Picture 5" descr="ANd9GcSlIUa0OsyMpBTvVThwOEGOSAnFw6f1EUXt9_1PPETKsaqjwRpC"/>
          <p:cNvPicPr>
            <a:picLocks noChangeAspect="1" noChangeArrowheads="1"/>
          </p:cNvPicPr>
          <p:nvPr/>
        </p:nvPicPr>
        <p:blipFill>
          <a:blip r:embed="rId3" cstate="print"/>
          <a:srcRect/>
          <a:stretch>
            <a:fillRect/>
          </a:stretch>
        </p:blipFill>
        <p:spPr bwMode="auto">
          <a:xfrm>
            <a:off x="1600200" y="3810000"/>
            <a:ext cx="6019800" cy="12954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152400"/>
            <a:ext cx="8077200" cy="685800"/>
          </a:xfrm>
        </p:spPr>
        <p:txBody>
          <a:bodyPr/>
          <a:lstStyle/>
          <a:p>
            <a:pPr algn="ctr" eaLnBrk="1" hangingPunct="1"/>
            <a:r>
              <a:rPr lang="en-US" sz="4000" dirty="0" smtClean="0">
                <a:latin typeface="Times New Roman" charset="0"/>
                <a:cs typeface="Times New Roman" charset="0"/>
              </a:rPr>
              <a:t>Critical Upcoming GGRA Activities</a:t>
            </a:r>
          </a:p>
        </p:txBody>
      </p:sp>
      <p:sp>
        <p:nvSpPr>
          <p:cNvPr id="10243" name="Content Placeholder 2"/>
          <p:cNvSpPr>
            <a:spLocks noGrp="1"/>
          </p:cNvSpPr>
          <p:nvPr>
            <p:ph idx="1"/>
          </p:nvPr>
        </p:nvSpPr>
        <p:spPr>
          <a:xfrm>
            <a:off x="304800" y="990600"/>
            <a:ext cx="8534400" cy="5715000"/>
          </a:xfrm>
        </p:spPr>
        <p:txBody>
          <a:bodyPr/>
          <a:lstStyle/>
          <a:p>
            <a:pPr eaLnBrk="1" hangingPunct="1"/>
            <a:r>
              <a:rPr lang="en-US" sz="2000" dirty="0" smtClean="0">
                <a:latin typeface="Times New Roman" charset="0"/>
                <a:cs typeface="Times New Roman" charset="0"/>
              </a:rPr>
              <a:t>Totally separate from the E.O. and SB 258, the GGRA of 2009 also requires major efforts in late 2015</a:t>
            </a:r>
          </a:p>
          <a:p>
            <a:pPr lvl="1" eaLnBrk="1" hangingPunct="1"/>
            <a:r>
              <a:rPr lang="en-US" sz="1800" dirty="0" smtClean="0">
                <a:latin typeface="Times New Roman" charset="0"/>
                <a:cs typeface="Times New Roman" charset="0"/>
              </a:rPr>
              <a:t>By October 1, 2015 MDE must submit a report to the Governor that includes:</a:t>
            </a:r>
          </a:p>
          <a:p>
            <a:pPr lvl="2" eaLnBrk="1" hangingPunct="1"/>
            <a:r>
              <a:rPr lang="en-US" sz="1600" dirty="0" smtClean="0">
                <a:latin typeface="Times New Roman" charset="0"/>
                <a:cs typeface="Times New Roman" charset="0"/>
              </a:rPr>
              <a:t>A summary of the State’s progress toward achieving the 2020 emissions reduction goal.</a:t>
            </a:r>
          </a:p>
          <a:p>
            <a:pPr lvl="2" eaLnBrk="1" hangingPunct="1"/>
            <a:r>
              <a:rPr lang="en-US" sz="1600" dirty="0" smtClean="0">
                <a:latin typeface="Times New Roman" charset="0"/>
                <a:cs typeface="Times New Roman" charset="0"/>
              </a:rPr>
              <a:t>An update on emerging technologies to reduce GHG emissions.</a:t>
            </a:r>
          </a:p>
          <a:p>
            <a:pPr lvl="2" eaLnBrk="1" hangingPunct="1"/>
            <a:r>
              <a:rPr lang="en-US" sz="1600" dirty="0" smtClean="0">
                <a:latin typeface="Times New Roman" charset="0"/>
                <a:cs typeface="Times New Roman" charset="0"/>
              </a:rPr>
              <a:t>A review of best available science regarding the level and pace of GHG emissions reductions and sequestration needed.</a:t>
            </a:r>
          </a:p>
          <a:p>
            <a:pPr lvl="2" eaLnBrk="1" hangingPunct="1"/>
            <a:r>
              <a:rPr lang="en-US" sz="1600" dirty="0" smtClean="0">
                <a:latin typeface="Times New Roman" charset="0"/>
                <a:cs typeface="Times New Roman" charset="0"/>
              </a:rPr>
              <a:t>Recommendations on the need for adjustments to the requirement to reduce statewide GHG emissions by 25% by 2020.</a:t>
            </a:r>
          </a:p>
          <a:p>
            <a:pPr lvl="2" eaLnBrk="1" hangingPunct="1"/>
            <a:r>
              <a:rPr lang="en-US" sz="1600" dirty="0" smtClean="0">
                <a:latin typeface="Times New Roman" charset="0"/>
                <a:cs typeface="Times New Roman" charset="0"/>
              </a:rPr>
              <a:t>A summary of additional revised regulations/control programs/incentives that are necessary to achieve the 25% reduction goal.</a:t>
            </a:r>
          </a:p>
          <a:p>
            <a:pPr lvl="2" eaLnBrk="1" hangingPunct="1"/>
            <a:r>
              <a:rPr lang="en-US" sz="1600" dirty="0" smtClean="0">
                <a:latin typeface="Times New Roman" charset="0"/>
                <a:cs typeface="Times New Roman" charset="0"/>
              </a:rPr>
              <a:t>The state of any federal program to reduce GHG emissions.</a:t>
            </a:r>
          </a:p>
          <a:p>
            <a:pPr lvl="2" eaLnBrk="1" hangingPunct="1"/>
            <a:r>
              <a:rPr lang="en-US" sz="1600" dirty="0" smtClean="0">
                <a:latin typeface="Times New Roman" charset="0"/>
                <a:cs typeface="Times New Roman" charset="0"/>
              </a:rPr>
              <a:t>An analysis of the overall economic costs and benefits to the state’s economy, environment, and public health of a continuation or modification of the requirements to achieve a 25% reduction.</a:t>
            </a:r>
          </a:p>
          <a:p>
            <a:pPr eaLnBrk="1" hangingPunct="1"/>
            <a:r>
              <a:rPr lang="en-US" sz="2000" dirty="0" smtClean="0">
                <a:latin typeface="Times New Roman" charset="0"/>
                <a:cs typeface="Times New Roman" charset="0"/>
              </a:rPr>
              <a:t>In 2016, the General Assembly must take an action to keep, change or enhance the goals of the GGRA or the laws requirements sunset</a:t>
            </a:r>
          </a:p>
          <a:p>
            <a:pPr eaLnBrk="1" hangingPunct="1"/>
            <a:endParaRPr lang="en-US" sz="1200" dirty="0" smtClean="0">
              <a:latin typeface="Times New Roman" charset="0"/>
              <a:cs typeface="Times New Roman" charset="0"/>
            </a:endParaRPr>
          </a:p>
          <a:p>
            <a:pPr eaLnBrk="1" hangingPunct="1"/>
            <a:endParaRPr lang="en-US" sz="1200" dirty="0" smtClean="0">
              <a:latin typeface="Times New Roman" charset="0"/>
              <a:cs typeface="Times New Roman" charset="0"/>
            </a:endParaRPr>
          </a:p>
        </p:txBody>
      </p:sp>
      <p:sp>
        <p:nvSpPr>
          <p:cNvPr id="4" name="TextBox 3"/>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10</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152400"/>
            <a:ext cx="7543800" cy="685800"/>
          </a:xfrm>
        </p:spPr>
        <p:txBody>
          <a:bodyPr/>
          <a:lstStyle/>
          <a:p>
            <a:pPr algn="ctr" eaLnBrk="1" hangingPunct="1"/>
            <a:r>
              <a:rPr lang="en-US" sz="4400" dirty="0" smtClean="0">
                <a:latin typeface="Times New Roman" charset="0"/>
                <a:cs typeface="Times New Roman" charset="0"/>
              </a:rPr>
              <a:t>Current Status of Reductions</a:t>
            </a:r>
          </a:p>
        </p:txBody>
      </p:sp>
      <p:pic>
        <p:nvPicPr>
          <p:cNvPr id="11267" name="Picture 2"/>
          <p:cNvPicPr>
            <a:picLocks noGrp="1" noChangeAspect="1" noChangeArrowheads="1"/>
          </p:cNvPicPr>
          <p:nvPr>
            <p:ph idx="1"/>
          </p:nvPr>
        </p:nvPicPr>
        <p:blipFill>
          <a:blip r:embed="rId2" cstate="print"/>
          <a:srcRect/>
          <a:stretch>
            <a:fillRect/>
          </a:stretch>
        </p:blipFill>
        <p:spPr>
          <a:xfrm>
            <a:off x="274637" y="1295400"/>
            <a:ext cx="8564563" cy="3414713"/>
          </a:xfrm>
          <a:noFill/>
        </p:spPr>
      </p:pic>
      <p:pic>
        <p:nvPicPr>
          <p:cNvPr id="4" name="Picture 8" descr="The rocky coastline of Acadia National Park"/>
          <p:cNvPicPr>
            <a:picLocks noChangeAspect="1" noChangeArrowheads="1"/>
          </p:cNvPicPr>
          <p:nvPr/>
        </p:nvPicPr>
        <p:blipFill>
          <a:blip r:embed="rId3" cstate="print"/>
          <a:srcRect/>
          <a:stretch>
            <a:fillRect/>
          </a:stretch>
        </p:blipFill>
        <p:spPr bwMode="auto">
          <a:xfrm>
            <a:off x="2514600" y="4994275"/>
            <a:ext cx="3886200" cy="1482725"/>
          </a:xfrm>
          <a:prstGeom prst="rect">
            <a:avLst/>
          </a:prstGeom>
          <a:noFill/>
          <a:ln w="38100">
            <a:solidFill>
              <a:schemeClr val="bg1"/>
            </a:solidFill>
            <a:miter lim="800000"/>
            <a:headEnd/>
            <a:tailEnd/>
          </a:ln>
          <a:effectLst/>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11</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90600" y="152400"/>
            <a:ext cx="7543800" cy="685800"/>
          </a:xfrm>
        </p:spPr>
        <p:txBody>
          <a:bodyPr/>
          <a:lstStyle/>
          <a:p>
            <a:pPr algn="ctr" eaLnBrk="1" hangingPunct="1"/>
            <a:r>
              <a:rPr lang="en-US" sz="4400" dirty="0" smtClean="0">
                <a:latin typeface="Times New Roman" charset="0"/>
                <a:cs typeface="Times New Roman" charset="0"/>
              </a:rPr>
              <a:t>How We Might Succeed</a:t>
            </a:r>
          </a:p>
        </p:txBody>
      </p:sp>
      <p:graphicFrame>
        <p:nvGraphicFramePr>
          <p:cNvPr id="4" name="Content Placeholder 3"/>
          <p:cNvGraphicFramePr>
            <a:graphicFrameLocks noGrp="1"/>
          </p:cNvGraphicFramePr>
          <p:nvPr>
            <p:ph idx="1"/>
          </p:nvPr>
        </p:nvGraphicFramePr>
        <p:xfrm>
          <a:off x="762000" y="1076960"/>
          <a:ext cx="7543800" cy="4485640"/>
        </p:xfrm>
        <a:graphic>
          <a:graphicData uri="http://schemas.openxmlformats.org/drawingml/2006/table">
            <a:tbl>
              <a:tblPr firstRow="1" bandRow="1">
                <a:tableStyleId>{125E5076-3810-47DD-B79F-674D7AD40C01}</a:tableStyleId>
              </a:tblPr>
              <a:tblGrid>
                <a:gridCol w="2514600"/>
                <a:gridCol w="2514600"/>
                <a:gridCol w="2514600"/>
              </a:tblGrid>
              <a:tr h="370840">
                <a:tc>
                  <a:txBody>
                    <a:bodyPr/>
                    <a:lstStyle/>
                    <a:p>
                      <a:pPr algn="ctr"/>
                      <a:r>
                        <a:rPr lang="en-US" sz="1600" dirty="0" smtClean="0">
                          <a:solidFill>
                            <a:schemeClr val="accent2"/>
                          </a:solidFill>
                          <a:latin typeface="Times New Roman" pitchFamily="18" charset="0"/>
                          <a:cs typeface="Times New Roman" pitchFamily="18" charset="0"/>
                        </a:rPr>
                        <a:t>Policy Scenario</a:t>
                      </a:r>
                    </a:p>
                    <a:p>
                      <a:pPr algn="ctr"/>
                      <a:r>
                        <a:rPr lang="en-US" sz="1600" dirty="0" smtClean="0">
                          <a:solidFill>
                            <a:schemeClr val="accent2"/>
                          </a:solidFill>
                          <a:latin typeface="Times New Roman" pitchFamily="18" charset="0"/>
                          <a:cs typeface="Times New Roman" pitchFamily="18" charset="0"/>
                        </a:rPr>
                        <a:t>(all in MMtCO</a:t>
                      </a:r>
                      <a:r>
                        <a:rPr lang="en-US" sz="1600" baseline="-25000" dirty="0" smtClean="0">
                          <a:solidFill>
                            <a:schemeClr val="accent2"/>
                          </a:solidFill>
                          <a:latin typeface="Times New Roman" pitchFamily="18" charset="0"/>
                          <a:cs typeface="Times New Roman" pitchFamily="18" charset="0"/>
                        </a:rPr>
                        <a:t>2</a:t>
                      </a:r>
                      <a:r>
                        <a:rPr lang="en-US" sz="1600" baseline="0" dirty="0" smtClean="0">
                          <a:solidFill>
                            <a:schemeClr val="accent2"/>
                          </a:solidFill>
                          <a:latin typeface="Times New Roman" pitchFamily="18" charset="0"/>
                          <a:cs typeface="Times New Roman" pitchFamily="18" charset="0"/>
                        </a:rPr>
                        <a:t>e)</a:t>
                      </a:r>
                      <a:endParaRPr lang="en-US" sz="1600" dirty="0">
                        <a:solidFill>
                          <a:schemeClr val="accent2"/>
                        </a:solidFill>
                        <a:latin typeface="Times New Roman" pitchFamily="18" charset="0"/>
                        <a:cs typeface="Times New Roman" pitchFamily="18" charset="0"/>
                      </a:endParaRPr>
                    </a:p>
                  </a:txBody>
                  <a:tcPr anchor="ctr"/>
                </a:tc>
                <a:tc>
                  <a:txBody>
                    <a:bodyPr/>
                    <a:lstStyle/>
                    <a:p>
                      <a:pPr algn="ctr"/>
                      <a:r>
                        <a:rPr lang="en-US" sz="1600" dirty="0" smtClean="0">
                          <a:solidFill>
                            <a:schemeClr val="accent2"/>
                          </a:solidFill>
                          <a:latin typeface="Times New Roman" pitchFamily="18" charset="0"/>
                          <a:cs typeface="Times New Roman" pitchFamily="18" charset="0"/>
                        </a:rPr>
                        <a:t>Initial GGRA Plan Reductions</a:t>
                      </a:r>
                      <a:endParaRPr lang="en-US" sz="1600" dirty="0">
                        <a:solidFill>
                          <a:schemeClr val="accent2"/>
                        </a:solidFill>
                        <a:latin typeface="Times New Roman" pitchFamily="18" charset="0"/>
                        <a:cs typeface="Times New Roman" pitchFamily="18" charset="0"/>
                      </a:endParaRPr>
                    </a:p>
                  </a:txBody>
                  <a:tcPr anchor="ctr"/>
                </a:tc>
                <a:tc>
                  <a:txBody>
                    <a:bodyPr/>
                    <a:lstStyle/>
                    <a:p>
                      <a:pPr algn="ctr"/>
                      <a:r>
                        <a:rPr lang="en-US" sz="1600" dirty="0" smtClean="0">
                          <a:solidFill>
                            <a:schemeClr val="accent2"/>
                          </a:solidFill>
                          <a:latin typeface="Times New Roman" pitchFamily="18" charset="0"/>
                          <a:cs typeface="Times New Roman" pitchFamily="18" charset="0"/>
                        </a:rPr>
                        <a:t>With Plan Enhancements</a:t>
                      </a:r>
                      <a:endParaRPr lang="en-US" sz="1600" dirty="0">
                        <a:solidFill>
                          <a:schemeClr val="accent2"/>
                        </a:solidFill>
                        <a:latin typeface="Times New Roman" pitchFamily="18" charset="0"/>
                        <a:cs typeface="Times New Roman" pitchFamily="18" charset="0"/>
                      </a:endParaRPr>
                    </a:p>
                  </a:txBody>
                  <a:tcPr anchor="ctr"/>
                </a:tc>
              </a:tr>
              <a:tr h="370840">
                <a:tc>
                  <a:txBody>
                    <a:bodyPr/>
                    <a:lstStyle/>
                    <a:p>
                      <a:r>
                        <a:rPr lang="en-US" sz="1400" dirty="0" smtClean="0">
                          <a:solidFill>
                            <a:schemeClr val="accent2"/>
                          </a:solidFill>
                          <a:latin typeface="Times New Roman" pitchFamily="18" charset="0"/>
                          <a:cs typeface="Times New Roman" pitchFamily="18" charset="0"/>
                        </a:rPr>
                        <a:t>Total GHG Emissions Reductions</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38.87</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55.47</a:t>
                      </a:r>
                      <a:endParaRPr lang="en-US" sz="1400" dirty="0">
                        <a:solidFill>
                          <a:schemeClr val="accent2"/>
                        </a:solidFill>
                        <a:latin typeface="Times New Roman" pitchFamily="18" charset="0"/>
                        <a:cs typeface="Times New Roman" pitchFamily="18" charset="0"/>
                      </a:endParaRPr>
                    </a:p>
                  </a:txBody>
                  <a:tcPr anchor="ctr"/>
                </a:tc>
              </a:tr>
              <a:tr h="370840">
                <a:tc>
                  <a:txBody>
                    <a:bodyPr/>
                    <a:lstStyle/>
                    <a:p>
                      <a:r>
                        <a:rPr lang="en-US" sz="1400" dirty="0" smtClean="0">
                          <a:solidFill>
                            <a:schemeClr val="accent2"/>
                          </a:solidFill>
                          <a:latin typeface="Times New Roman" pitchFamily="18" charset="0"/>
                          <a:cs typeface="Times New Roman" pitchFamily="18" charset="0"/>
                        </a:rPr>
                        <a:t>Revised Minimum GGRA Goal</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55.26</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55.26</a:t>
                      </a:r>
                      <a:endParaRPr lang="en-US" sz="1400" dirty="0">
                        <a:solidFill>
                          <a:schemeClr val="accent2"/>
                        </a:solidFill>
                        <a:latin typeface="Times New Roman" pitchFamily="18" charset="0"/>
                        <a:cs typeface="Times New Roman" pitchFamily="18" charset="0"/>
                      </a:endParaRPr>
                    </a:p>
                  </a:txBody>
                  <a:tcPr anchor="ctr"/>
                </a:tc>
              </a:tr>
              <a:tr h="370840">
                <a:tc>
                  <a:txBody>
                    <a:bodyPr/>
                    <a:lstStyle/>
                    <a:p>
                      <a:r>
                        <a:rPr lang="en-US" sz="1400" dirty="0" smtClean="0">
                          <a:solidFill>
                            <a:schemeClr val="accent2"/>
                          </a:solidFill>
                          <a:latin typeface="Times New Roman" pitchFamily="18" charset="0"/>
                          <a:cs typeface="Times New Roman" pitchFamily="18" charset="0"/>
                        </a:rPr>
                        <a:t>Goal Shortfall without Market Trends (in red)</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b="1" dirty="0" smtClean="0">
                          <a:solidFill>
                            <a:srgbClr val="FF0000"/>
                          </a:solidFill>
                          <a:latin typeface="Times New Roman" pitchFamily="18" charset="0"/>
                          <a:cs typeface="Times New Roman" pitchFamily="18" charset="0"/>
                        </a:rPr>
                        <a:t>16.39</a:t>
                      </a:r>
                      <a:endParaRPr lang="en-US" sz="1400" b="1" dirty="0">
                        <a:solidFill>
                          <a:srgbClr val="FF0000"/>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0.21</a:t>
                      </a:r>
                      <a:endParaRPr lang="en-US" sz="1400" dirty="0">
                        <a:solidFill>
                          <a:schemeClr val="accent2"/>
                        </a:solidFill>
                        <a:latin typeface="Times New Roman" pitchFamily="18" charset="0"/>
                        <a:cs typeface="Times New Roman" pitchFamily="18" charset="0"/>
                      </a:endParaRPr>
                    </a:p>
                  </a:txBody>
                  <a:tcPr anchor="ctr"/>
                </a:tc>
              </a:tr>
              <a:tr h="370840">
                <a:tc>
                  <a:txBody>
                    <a:bodyPr/>
                    <a:lstStyle/>
                    <a:p>
                      <a:r>
                        <a:rPr lang="en-US" sz="1400" dirty="0" smtClean="0">
                          <a:solidFill>
                            <a:schemeClr val="accent2"/>
                          </a:solidFill>
                          <a:latin typeface="Times New Roman" pitchFamily="18" charset="0"/>
                          <a:cs typeface="Times New Roman" pitchFamily="18" charset="0"/>
                        </a:rPr>
                        <a:t>Forecasted</a:t>
                      </a:r>
                      <a:r>
                        <a:rPr lang="en-US" sz="1400" baseline="0" dirty="0" smtClean="0">
                          <a:solidFill>
                            <a:schemeClr val="accent2"/>
                          </a:solidFill>
                          <a:latin typeface="Times New Roman" pitchFamily="18" charset="0"/>
                          <a:cs typeface="Times New Roman" pitchFamily="18" charset="0"/>
                        </a:rPr>
                        <a:t> Fuel Switching Reductions</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4.44</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4.25</a:t>
                      </a:r>
                      <a:endParaRPr lang="en-US" sz="1400" dirty="0">
                        <a:solidFill>
                          <a:schemeClr val="accent2"/>
                        </a:solidFill>
                        <a:latin typeface="Times New Roman" pitchFamily="18" charset="0"/>
                        <a:cs typeface="Times New Roman" pitchFamily="18" charset="0"/>
                      </a:endParaRPr>
                    </a:p>
                  </a:txBody>
                  <a:tcPr anchor="ctr"/>
                </a:tc>
              </a:tr>
              <a:tr h="370840">
                <a:tc>
                  <a:txBody>
                    <a:bodyPr/>
                    <a:lstStyle/>
                    <a:p>
                      <a:r>
                        <a:rPr lang="en-US" sz="1400" dirty="0" smtClean="0">
                          <a:solidFill>
                            <a:schemeClr val="accent2"/>
                          </a:solidFill>
                          <a:latin typeface="Times New Roman" pitchFamily="18" charset="0"/>
                          <a:cs typeface="Times New Roman" pitchFamily="18" charset="0"/>
                        </a:rPr>
                        <a:t>Transportation Plans and Programs VMT</a:t>
                      </a:r>
                      <a:r>
                        <a:rPr lang="en-US" sz="1400" baseline="0" dirty="0" smtClean="0">
                          <a:solidFill>
                            <a:schemeClr val="accent2"/>
                          </a:solidFill>
                          <a:latin typeface="Times New Roman" pitchFamily="18" charset="0"/>
                          <a:cs typeface="Times New Roman" pitchFamily="18" charset="0"/>
                        </a:rPr>
                        <a:t> Update</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2.78</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2.78</a:t>
                      </a:r>
                      <a:endParaRPr lang="en-US" sz="1400" dirty="0">
                        <a:solidFill>
                          <a:schemeClr val="accent2"/>
                        </a:solidFill>
                        <a:latin typeface="Times New Roman" pitchFamily="18" charset="0"/>
                        <a:cs typeface="Times New Roman" pitchFamily="18" charset="0"/>
                      </a:endParaRPr>
                    </a:p>
                  </a:txBody>
                  <a:tcPr anchor="ctr"/>
                </a:tc>
              </a:tr>
              <a:tr h="370840">
                <a:tc>
                  <a:txBody>
                    <a:bodyPr/>
                    <a:lstStyle/>
                    <a:p>
                      <a:r>
                        <a:rPr lang="en-US" sz="1400" dirty="0" smtClean="0">
                          <a:solidFill>
                            <a:schemeClr val="accent2"/>
                          </a:solidFill>
                          <a:latin typeface="Times New Roman" pitchFamily="18" charset="0"/>
                          <a:cs typeface="Times New Roman" pitchFamily="18" charset="0"/>
                        </a:rPr>
                        <a:t>Goal Shortfall including Market Trends (in red)</a:t>
                      </a:r>
                      <a:endParaRPr lang="en-US" sz="1400" dirty="0">
                        <a:solidFill>
                          <a:schemeClr val="accent2"/>
                        </a:solidFill>
                        <a:latin typeface="Times New Roman" pitchFamily="18" charset="0"/>
                        <a:cs typeface="Times New Roman" pitchFamily="18" charset="0"/>
                      </a:endParaRPr>
                    </a:p>
                  </a:txBody>
                  <a:tcPr anchor="ctr"/>
                </a:tc>
                <a:tc>
                  <a:txBody>
                    <a:bodyPr/>
                    <a:lstStyle/>
                    <a:p>
                      <a:pPr algn="ctr"/>
                      <a:r>
                        <a:rPr lang="en-US" sz="1400" b="1" dirty="0" smtClean="0">
                          <a:solidFill>
                            <a:srgbClr val="FF0000"/>
                          </a:solidFill>
                          <a:latin typeface="Times New Roman" pitchFamily="18" charset="0"/>
                          <a:cs typeface="Times New Roman" pitchFamily="18" charset="0"/>
                        </a:rPr>
                        <a:t>9.17</a:t>
                      </a:r>
                      <a:endParaRPr lang="en-US" sz="1400" b="1" dirty="0">
                        <a:solidFill>
                          <a:srgbClr val="FF0000"/>
                        </a:solidFill>
                        <a:latin typeface="Times New Roman" pitchFamily="18" charset="0"/>
                        <a:cs typeface="Times New Roman" pitchFamily="18" charset="0"/>
                      </a:endParaRPr>
                    </a:p>
                  </a:txBody>
                  <a:tcPr anchor="ctr"/>
                </a:tc>
                <a:tc>
                  <a:txBody>
                    <a:bodyPr/>
                    <a:lstStyle/>
                    <a:p>
                      <a:pPr algn="ctr"/>
                      <a:r>
                        <a:rPr lang="en-US" sz="1400" dirty="0" smtClean="0">
                          <a:solidFill>
                            <a:schemeClr val="accent2"/>
                          </a:solidFill>
                          <a:latin typeface="Times New Roman" pitchFamily="18" charset="0"/>
                          <a:cs typeface="Times New Roman" pitchFamily="18" charset="0"/>
                        </a:rPr>
                        <a:t>7.24</a:t>
                      </a:r>
                      <a:endParaRPr lang="en-US" sz="1400" dirty="0">
                        <a:solidFill>
                          <a:schemeClr val="accent2"/>
                        </a:solidFill>
                        <a:latin typeface="Times New Roman" pitchFamily="18" charset="0"/>
                        <a:cs typeface="Times New Roman" pitchFamily="18" charset="0"/>
                      </a:endParaRPr>
                    </a:p>
                  </a:txBody>
                  <a:tcPr anchor="ctr"/>
                </a:tc>
              </a:tr>
              <a:tr h="370840">
                <a:tc>
                  <a:txBody>
                    <a:bodyPr/>
                    <a:lstStyle/>
                    <a:p>
                      <a:r>
                        <a:rPr lang="en-US" sz="1400" dirty="0" smtClean="0">
                          <a:solidFill>
                            <a:schemeClr val="accent2"/>
                          </a:solidFill>
                          <a:latin typeface="Times New Roman" pitchFamily="18" charset="0"/>
                          <a:cs typeface="Times New Roman" pitchFamily="18" charset="0"/>
                        </a:rPr>
                        <a:t>Revised NET Goal Status that will include upper and lower bounds on projected progress </a:t>
                      </a:r>
                      <a:r>
                        <a:rPr lang="en-US" sz="1400" baseline="0" dirty="0" smtClean="0">
                          <a:solidFill>
                            <a:schemeClr val="accent2"/>
                          </a:solidFill>
                          <a:latin typeface="Times New Roman" pitchFamily="18" charset="0"/>
                          <a:cs typeface="Times New Roman" pitchFamily="18" charset="0"/>
                        </a:rPr>
                        <a:t> (2015)</a:t>
                      </a:r>
                      <a:endParaRPr lang="en-US" sz="1400" dirty="0">
                        <a:solidFill>
                          <a:schemeClr val="accent2"/>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030A0"/>
                          </a:solidFill>
                          <a:latin typeface="Times New Roman" pitchFamily="18" charset="0"/>
                          <a:cs typeface="Times New Roman" pitchFamily="18" charset="0"/>
                        </a:rPr>
                        <a:t>To be determined later this summer after state agency data</a:t>
                      </a:r>
                      <a:r>
                        <a:rPr lang="en-US" sz="1400" b="1" baseline="0" dirty="0" smtClean="0">
                          <a:solidFill>
                            <a:srgbClr val="7030A0"/>
                          </a:solidFill>
                          <a:latin typeface="Times New Roman" pitchFamily="18" charset="0"/>
                          <a:cs typeface="Times New Roman" pitchFamily="18" charset="0"/>
                        </a:rPr>
                        <a:t> is received and processed</a:t>
                      </a:r>
                      <a:endParaRPr lang="en-US" sz="1400" b="1" dirty="0" smtClean="0">
                        <a:solidFill>
                          <a:srgbClr val="7030A0"/>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030A0"/>
                          </a:solidFill>
                          <a:latin typeface="Times New Roman" pitchFamily="18" charset="0"/>
                          <a:cs typeface="Times New Roman" pitchFamily="18" charset="0"/>
                        </a:rPr>
                        <a:t>To be determined later this summer after state agency data</a:t>
                      </a:r>
                      <a:r>
                        <a:rPr lang="en-US" sz="1400" b="1" baseline="0" dirty="0" smtClean="0">
                          <a:solidFill>
                            <a:srgbClr val="7030A0"/>
                          </a:solidFill>
                          <a:latin typeface="Times New Roman" pitchFamily="18" charset="0"/>
                          <a:cs typeface="Times New Roman" pitchFamily="18" charset="0"/>
                        </a:rPr>
                        <a:t> is received and processed</a:t>
                      </a:r>
                      <a:endParaRPr lang="en-US" sz="1400" b="1" dirty="0" smtClean="0">
                        <a:solidFill>
                          <a:srgbClr val="7030A0"/>
                        </a:solidFill>
                        <a:latin typeface="Times New Roman" pitchFamily="18" charset="0"/>
                        <a:cs typeface="Times New Roman" pitchFamily="18" charset="0"/>
                      </a:endParaRPr>
                    </a:p>
                  </a:txBody>
                  <a:tcPr anchor="ctr"/>
                </a:tc>
              </a:tr>
            </a:tbl>
          </a:graphicData>
        </a:graphic>
      </p:graphicFrame>
      <p:sp>
        <p:nvSpPr>
          <p:cNvPr id="5" name="TextBox 4"/>
          <p:cNvSpPr txBox="1"/>
          <p:nvPr/>
        </p:nvSpPr>
        <p:spPr>
          <a:xfrm>
            <a:off x="762000" y="5837569"/>
            <a:ext cx="6019800" cy="563231"/>
          </a:xfrm>
          <a:prstGeom prst="rect">
            <a:avLst/>
          </a:prstGeom>
          <a:noFill/>
        </p:spPr>
        <p:txBody>
          <a:bodyPr wrap="square">
            <a:spAutoFit/>
          </a:bodyPr>
          <a:lstStyle/>
          <a:p>
            <a:pPr>
              <a:defRPr/>
            </a:pPr>
            <a:r>
              <a:rPr lang="en-US" sz="1200" dirty="0" smtClean="0">
                <a:solidFill>
                  <a:schemeClr val="accent6"/>
                </a:solidFill>
                <a:latin typeface="Times New Roman" pitchFamily="18" charset="0"/>
                <a:cs typeface="Times New Roman" pitchFamily="18" charset="0"/>
              </a:rPr>
              <a:t>* The “more optimistic” estimate includes updated benefits from fuel switching, changes in VMT trends, reducing the level of caution in discounted reductions from double counting, increased benefits in the carbon intensity of imported energy and other assumptions</a:t>
            </a:r>
            <a:endParaRPr lang="en-US" sz="1200" dirty="0">
              <a:solidFill>
                <a:schemeClr val="accent6"/>
              </a:solidFill>
              <a:latin typeface="Times New Roman" pitchFamily="18" charset="0"/>
              <a:cs typeface="Times New Roman" pitchFamily="18" charset="0"/>
            </a:endParaRPr>
          </a:p>
        </p:txBody>
      </p:sp>
      <p:sp>
        <p:nvSpPr>
          <p:cNvPr id="8" name="Rounded Rectangle 7"/>
          <p:cNvSpPr/>
          <p:nvPr/>
        </p:nvSpPr>
        <p:spPr bwMode="auto">
          <a:xfrm>
            <a:off x="1371600" y="5791200"/>
            <a:ext cx="6096000" cy="914400"/>
          </a:xfrm>
          <a:prstGeom prst="roundRect">
            <a:avLst/>
          </a:prstGeom>
          <a:solidFill>
            <a:srgbClr val="FFFF99"/>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sz="1800" b="0" i="0" u="none" strike="noStrike" cap="none" normalizeH="0" baseline="0" dirty="0" smtClean="0">
                <a:ln>
                  <a:noFill/>
                </a:ln>
                <a:solidFill>
                  <a:srgbClr val="002060"/>
                </a:solidFill>
                <a:effectLst/>
                <a:latin typeface="Arial" charset="0"/>
              </a:rPr>
              <a:t>We expect the final status to show that we are very close … or just below … reduction goals with enhancements completed to date and other data updates</a:t>
            </a:r>
          </a:p>
        </p:txBody>
      </p:sp>
      <p:sp>
        <p:nvSpPr>
          <p:cNvPr id="6" name="TextBox 5"/>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12</a:t>
            </a:r>
            <a:endParaRPr lang="en-US" sz="16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152400"/>
            <a:ext cx="7543800" cy="685800"/>
          </a:xfrm>
        </p:spPr>
        <p:txBody>
          <a:bodyPr/>
          <a:lstStyle/>
          <a:p>
            <a:pPr algn="ctr" eaLnBrk="1" hangingPunct="1"/>
            <a:r>
              <a:rPr lang="en-US" sz="4800" dirty="0" smtClean="0">
                <a:latin typeface="Times New Roman" charset="0"/>
                <a:cs typeface="Times New Roman" charset="0"/>
              </a:rPr>
              <a:t>Assignments - MDE</a:t>
            </a:r>
          </a:p>
        </p:txBody>
      </p:sp>
      <p:sp>
        <p:nvSpPr>
          <p:cNvPr id="4097" name="Rectangle 1"/>
          <p:cNvSpPr>
            <a:spLocks noChangeArrowheads="1"/>
          </p:cNvSpPr>
          <p:nvPr/>
        </p:nvSpPr>
        <p:spPr bwMode="auto">
          <a:xfrm>
            <a:off x="1143000" y="5626120"/>
            <a:ext cx="754379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381000" y="1075782"/>
          <a:ext cx="8534400" cy="5553618"/>
        </p:xfrm>
        <a:graphic>
          <a:graphicData uri="http://schemas.openxmlformats.org/drawingml/2006/table">
            <a:tbl>
              <a:tblPr firstRow="1" bandRow="1">
                <a:tableStyleId>{5C22544A-7EE6-4342-B048-85BDC9FD1C3A}</a:tableStyleId>
              </a:tblPr>
              <a:tblGrid>
                <a:gridCol w="2672388"/>
                <a:gridCol w="5862012"/>
              </a:tblGrid>
              <a:tr h="342329">
                <a:tc>
                  <a:txBody>
                    <a:bodyPr/>
                    <a:lstStyle/>
                    <a:p>
                      <a:pPr algn="ctr"/>
                      <a:r>
                        <a:rPr lang="en-US" sz="1200" dirty="0" smtClean="0">
                          <a:solidFill>
                            <a:schemeClr val="accent6"/>
                          </a:solidFill>
                          <a:latin typeface="Times New Roman" pitchFamily="18" charset="0"/>
                          <a:cs typeface="Times New Roman" pitchFamily="18" charset="0"/>
                        </a:rPr>
                        <a:t>Agency</a:t>
                      </a:r>
                      <a:endParaRPr lang="en-US" sz="1200" dirty="0">
                        <a:solidFill>
                          <a:schemeClr val="accent6"/>
                        </a:solidFill>
                        <a:latin typeface="Times New Roman" pitchFamily="18" charset="0"/>
                        <a:cs typeface="Times New Roman" pitchFamily="18" charset="0"/>
                      </a:endParaRPr>
                    </a:p>
                  </a:txBody>
                  <a:tcPr anchor="ctr"/>
                </a:tc>
                <a:tc>
                  <a:txBody>
                    <a:bodyPr/>
                    <a:lstStyle/>
                    <a:p>
                      <a:pPr algn="ctr"/>
                      <a:r>
                        <a:rPr lang="en-US" sz="1200" dirty="0" smtClean="0">
                          <a:solidFill>
                            <a:schemeClr val="accent6"/>
                          </a:solidFill>
                          <a:latin typeface="Times New Roman" pitchFamily="18" charset="0"/>
                          <a:cs typeface="Times New Roman" pitchFamily="18" charset="0"/>
                        </a:rPr>
                        <a:t>Program</a:t>
                      </a:r>
                      <a:endParaRPr lang="en-US" sz="1200" dirty="0">
                        <a:solidFill>
                          <a:schemeClr val="accent6"/>
                        </a:solidFill>
                        <a:latin typeface="Times New Roman" pitchFamily="18" charset="0"/>
                        <a:cs typeface="Times New Roman" pitchFamily="18" charset="0"/>
                      </a:endParaRPr>
                    </a:p>
                  </a:txBody>
                  <a:tcPr anchor="ctr"/>
                </a:tc>
              </a:tr>
              <a:tr h="342329">
                <a:tc>
                  <a:txBody>
                    <a:bodyPr/>
                    <a:lstStyle/>
                    <a:p>
                      <a:pPr algn="ctr"/>
                      <a:r>
                        <a:rPr lang="en-US" sz="1200" dirty="0" smtClean="0">
                          <a:solidFill>
                            <a:schemeClr val="accent6"/>
                          </a:solidFill>
                          <a:latin typeface="Times New Roman" pitchFamily="18" charset="0"/>
                          <a:cs typeface="Times New Roman" pitchFamily="18" charset="0"/>
                        </a:rPr>
                        <a:t>MDE</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1" i="0" u="none" strike="noStrike" dirty="0" smtClean="0">
                          <a:solidFill>
                            <a:srgbClr val="000000"/>
                          </a:solidFill>
                          <a:latin typeface="Calibri"/>
                        </a:rPr>
                        <a:t>C.  The </a:t>
                      </a:r>
                      <a:r>
                        <a:rPr lang="en-US" sz="1200" b="1" i="0" u="none" strike="noStrike" dirty="0">
                          <a:solidFill>
                            <a:srgbClr val="000000"/>
                          </a:solidFill>
                          <a:latin typeface="Calibri"/>
                        </a:rPr>
                        <a:t>Regional Greenhouse Gas Initiative</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D.1.A.  Boiler </a:t>
                      </a:r>
                      <a:r>
                        <a:rPr lang="en-US" sz="1200" b="0" i="0" u="none" strike="noStrike" dirty="0">
                          <a:solidFill>
                            <a:srgbClr val="000000"/>
                          </a:solidFill>
                          <a:latin typeface="Calibri"/>
                        </a:rPr>
                        <a:t>Maximum Achievable Control Technology (MACT)</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D.1.B.  GHG </a:t>
                      </a:r>
                      <a:r>
                        <a:rPr lang="en-US" sz="1200" b="0" i="0" u="none" strike="noStrike" dirty="0">
                          <a:solidFill>
                            <a:srgbClr val="000000"/>
                          </a:solidFill>
                          <a:latin typeface="Calibri"/>
                        </a:rPr>
                        <a:t>New Source Performance Standard</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D.1.C.  GHG </a:t>
                      </a:r>
                      <a:r>
                        <a:rPr lang="en-US" sz="1200" b="0" i="0" u="none" strike="noStrike" dirty="0">
                          <a:solidFill>
                            <a:srgbClr val="000000"/>
                          </a:solidFill>
                          <a:latin typeface="Calibri"/>
                        </a:rPr>
                        <a:t>Prevention of Significant Deterioration Permitting Program</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E.1.A.  Maryland </a:t>
                      </a:r>
                      <a:r>
                        <a:rPr lang="en-US" sz="1200" b="0" i="0" u="none" strike="noStrike" dirty="0">
                          <a:solidFill>
                            <a:srgbClr val="000000"/>
                          </a:solidFill>
                          <a:latin typeface="Calibri"/>
                        </a:rPr>
                        <a:t>Clean Cars Program</a:t>
                      </a:r>
                    </a:p>
                  </a:txBody>
                  <a:tcPr marL="9525" marR="9525" marT="9525" marB="0" anchor="ctr"/>
                </a:tc>
              </a:tr>
              <a:tr h="380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E.1.C.</a:t>
                      </a:r>
                      <a:r>
                        <a:rPr lang="en-US" sz="1200" b="0" i="0" u="none" strike="noStrike" baseline="0" dirty="0" smtClean="0">
                          <a:solidFill>
                            <a:srgbClr val="000000"/>
                          </a:solidFill>
                          <a:latin typeface="Calibri"/>
                        </a:rPr>
                        <a:t>  </a:t>
                      </a:r>
                      <a:r>
                        <a:rPr lang="en-US" sz="1200" b="0" i="0" u="none" strike="noStrike" dirty="0" smtClean="0">
                          <a:solidFill>
                            <a:srgbClr val="000000"/>
                          </a:solidFill>
                          <a:latin typeface="Calibri"/>
                        </a:rPr>
                        <a:t>National </a:t>
                      </a:r>
                      <a:r>
                        <a:rPr lang="en-US" sz="1200" b="0" i="0" u="none" strike="noStrike" dirty="0">
                          <a:solidFill>
                            <a:srgbClr val="000000"/>
                          </a:solidFill>
                          <a:latin typeface="Calibri"/>
                        </a:rPr>
                        <a:t>Fuel Efficiency and Emission Standards for Medium and Heavy-Duty Trucks</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MDE/MDOT</a:t>
                      </a:r>
                    </a:p>
                  </a:txBody>
                  <a:tcPr anchor="ctr"/>
                </a:tc>
                <a:tc>
                  <a:txBody>
                    <a:bodyPr/>
                    <a:lstStyle/>
                    <a:p>
                      <a:pPr algn="l" fontAlgn="b"/>
                      <a:r>
                        <a:rPr lang="en-US" sz="1200" b="0" i="0" u="none" strike="noStrike" dirty="0" smtClean="0">
                          <a:solidFill>
                            <a:srgbClr val="000000"/>
                          </a:solidFill>
                          <a:latin typeface="Calibri"/>
                        </a:rPr>
                        <a:t>H.1.  Evaluating </a:t>
                      </a:r>
                      <a:r>
                        <a:rPr lang="en-US" sz="1200" b="0" i="0" u="none" strike="noStrike" dirty="0">
                          <a:solidFill>
                            <a:srgbClr val="000000"/>
                          </a:solidFill>
                          <a:latin typeface="Calibri"/>
                        </a:rPr>
                        <a:t>the GHG Emissions Impact of Major New Transportation Projects</a:t>
                      </a:r>
                    </a:p>
                  </a:txBody>
                  <a:tcPr marL="9525" marR="9525" marT="9525" marB="0" anchor="ctr"/>
                </a:tc>
              </a:tr>
              <a:tr h="380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1" i="0" u="none" strike="noStrike" dirty="0" smtClean="0">
                          <a:solidFill>
                            <a:srgbClr val="000000"/>
                          </a:solidFill>
                          <a:latin typeface="Calibri"/>
                        </a:rPr>
                        <a:t>L.  Zero </a:t>
                      </a:r>
                      <a:r>
                        <a:rPr lang="en-US" sz="1200" b="1" i="0" u="none" strike="noStrike" dirty="0">
                          <a:solidFill>
                            <a:srgbClr val="000000"/>
                          </a:solidFill>
                          <a:latin typeface="Calibri"/>
                        </a:rPr>
                        <a:t>Waste: Maryland's Long-Term Strategy to an 85% Reduction in Generation of Solid Waste by 2030</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M.2.  Leadership-By-Example</a:t>
                      </a:r>
                      <a:r>
                        <a:rPr lang="en-US" sz="1200" b="0" i="0" u="none" strike="noStrike" dirty="0">
                          <a:solidFill>
                            <a:srgbClr val="000000"/>
                          </a:solidFill>
                          <a:latin typeface="Calibri"/>
                        </a:rPr>
                        <a:t>: Maryland Colleges and Universities</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M.3.  Leadership-By-Example</a:t>
                      </a:r>
                      <a:r>
                        <a:rPr lang="en-US" sz="1200" b="0" i="0" u="none" strike="noStrike" dirty="0">
                          <a:solidFill>
                            <a:srgbClr val="000000"/>
                          </a:solidFill>
                          <a:latin typeface="Calibri"/>
                        </a:rPr>
                        <a:t>: Federal Government</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M.4.  Leadership-By-Example</a:t>
                      </a:r>
                      <a:r>
                        <a:rPr lang="en-US" sz="1200" b="0" i="0" u="none" strike="noStrike" dirty="0">
                          <a:solidFill>
                            <a:srgbClr val="000000"/>
                          </a:solidFill>
                          <a:latin typeface="Calibri"/>
                        </a:rPr>
                        <a:t>: Local Government</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N.1.  Voluntary </a:t>
                      </a:r>
                      <a:r>
                        <a:rPr lang="en-US" sz="1200" b="0" i="0" u="none" strike="noStrike" dirty="0">
                          <a:solidFill>
                            <a:srgbClr val="000000"/>
                          </a:solidFill>
                          <a:latin typeface="Calibri"/>
                        </a:rPr>
                        <a:t>Stationary Source Reductions</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MDE/MDOT</a:t>
                      </a:r>
                    </a:p>
                  </a:txBody>
                  <a:tcPr anchor="ctr"/>
                </a:tc>
                <a:tc>
                  <a:txBody>
                    <a:bodyPr/>
                    <a:lstStyle/>
                    <a:p>
                      <a:pPr algn="l" fontAlgn="b"/>
                      <a:r>
                        <a:rPr lang="en-US" sz="1200" b="0" i="0" u="none" strike="noStrike" dirty="0" smtClean="0">
                          <a:solidFill>
                            <a:srgbClr val="000000"/>
                          </a:solidFill>
                          <a:latin typeface="Calibri"/>
                        </a:rPr>
                        <a:t>O.1.  The </a:t>
                      </a:r>
                      <a:r>
                        <a:rPr lang="en-US" sz="1200" b="0" i="0" u="none" strike="noStrike" dirty="0">
                          <a:solidFill>
                            <a:srgbClr val="000000"/>
                          </a:solidFill>
                          <a:latin typeface="Calibri"/>
                        </a:rPr>
                        <a:t>Transportation and Climate Initiative</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0" i="0" u="none" strike="noStrike" dirty="0" smtClean="0">
                          <a:solidFill>
                            <a:srgbClr val="000000"/>
                          </a:solidFill>
                          <a:latin typeface="Calibri"/>
                        </a:rPr>
                        <a:t>O.2.  Clean </a:t>
                      </a:r>
                      <a:r>
                        <a:rPr lang="en-US" sz="1200" b="0" i="0" u="none" strike="noStrike" dirty="0">
                          <a:solidFill>
                            <a:srgbClr val="000000"/>
                          </a:solidFill>
                          <a:latin typeface="Calibri"/>
                        </a:rPr>
                        <a:t>Fuels Standard</a:t>
                      </a:r>
                    </a:p>
                  </a:txBody>
                  <a:tcPr marL="9525" marR="9525" marT="9525" marB="0" anchor="ctr"/>
                </a:tc>
              </a:tr>
              <a:tr h="342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MDE</a:t>
                      </a:r>
                    </a:p>
                  </a:txBody>
                  <a:tcPr anchor="ctr"/>
                </a:tc>
                <a:tc>
                  <a:txBody>
                    <a:bodyPr/>
                    <a:lstStyle/>
                    <a:p>
                      <a:pPr algn="l" fontAlgn="b"/>
                      <a:r>
                        <a:rPr lang="en-US" sz="1200" b="1" i="0" u="none" strike="noStrike" dirty="0" smtClean="0">
                          <a:solidFill>
                            <a:srgbClr val="000000"/>
                          </a:solidFill>
                          <a:latin typeface="Calibri"/>
                        </a:rPr>
                        <a:t>Q.  Outreach </a:t>
                      </a:r>
                      <a:r>
                        <a:rPr lang="en-US" sz="1200" b="1" i="0" u="none" strike="noStrike" dirty="0">
                          <a:solidFill>
                            <a:srgbClr val="000000"/>
                          </a:solidFill>
                          <a:latin typeface="Calibri"/>
                        </a:rPr>
                        <a:t>and Public Education</a:t>
                      </a:r>
                    </a:p>
                  </a:txBody>
                  <a:tcPr marL="9525" marR="9525" marT="9525" marB="0" anchor="ctr"/>
                </a:tc>
              </a:tr>
            </a:tbl>
          </a:graphicData>
        </a:graphic>
      </p:graphicFrame>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152400"/>
            <a:ext cx="7543800" cy="685800"/>
          </a:xfrm>
        </p:spPr>
        <p:txBody>
          <a:bodyPr/>
          <a:lstStyle/>
          <a:p>
            <a:pPr algn="ctr" eaLnBrk="1" hangingPunct="1"/>
            <a:r>
              <a:rPr lang="en-US" sz="4800" dirty="0" smtClean="0">
                <a:latin typeface="Times New Roman" charset="0"/>
                <a:cs typeface="Times New Roman" charset="0"/>
              </a:rPr>
              <a:t>Assignments - MEA</a:t>
            </a:r>
          </a:p>
        </p:txBody>
      </p:sp>
      <p:sp>
        <p:nvSpPr>
          <p:cNvPr id="4097" name="Rectangle 1"/>
          <p:cNvSpPr>
            <a:spLocks noChangeArrowheads="1"/>
          </p:cNvSpPr>
          <p:nvPr/>
        </p:nvSpPr>
        <p:spPr bwMode="auto">
          <a:xfrm>
            <a:off x="1143000" y="5626120"/>
            <a:ext cx="754379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ontent Placeholder 3"/>
          <p:cNvGraphicFramePr>
            <a:graphicFrameLocks noGrp="1"/>
          </p:cNvGraphicFramePr>
          <p:nvPr>
            <p:ph idx="1"/>
          </p:nvPr>
        </p:nvGraphicFramePr>
        <p:xfrm>
          <a:off x="762000" y="990600"/>
          <a:ext cx="7543800" cy="4825365"/>
        </p:xfrm>
        <a:graphic>
          <a:graphicData uri="http://schemas.openxmlformats.org/drawingml/2006/table">
            <a:tbl>
              <a:tblPr firstRow="1" bandRow="1">
                <a:tableStyleId>{5C22544A-7EE6-4342-B048-85BDC9FD1C3A}</a:tableStyleId>
              </a:tblPr>
              <a:tblGrid>
                <a:gridCol w="2362200"/>
                <a:gridCol w="5181600"/>
              </a:tblGrid>
              <a:tr h="370840">
                <a:tc>
                  <a:txBody>
                    <a:bodyPr/>
                    <a:lstStyle/>
                    <a:p>
                      <a:pPr algn="ctr"/>
                      <a:r>
                        <a:rPr lang="en-US" sz="1200" dirty="0" smtClean="0">
                          <a:solidFill>
                            <a:schemeClr val="accent6"/>
                          </a:solidFill>
                          <a:latin typeface="Times New Roman" pitchFamily="18" charset="0"/>
                          <a:cs typeface="Times New Roman" pitchFamily="18" charset="0"/>
                        </a:rPr>
                        <a:t>Agency</a:t>
                      </a:r>
                      <a:endParaRPr lang="en-US" sz="1200" dirty="0">
                        <a:solidFill>
                          <a:schemeClr val="accent6"/>
                        </a:solidFill>
                        <a:latin typeface="Times New Roman" pitchFamily="18" charset="0"/>
                        <a:cs typeface="Times New Roman" pitchFamily="18" charset="0"/>
                      </a:endParaRPr>
                    </a:p>
                  </a:txBody>
                  <a:tcPr anchor="ctr"/>
                </a:tc>
                <a:tc>
                  <a:txBody>
                    <a:bodyPr/>
                    <a:lstStyle/>
                    <a:p>
                      <a:pPr algn="ctr"/>
                      <a:r>
                        <a:rPr lang="en-US" sz="1200" dirty="0" smtClean="0">
                          <a:solidFill>
                            <a:schemeClr val="accent6"/>
                          </a:solidFill>
                          <a:latin typeface="Times New Roman" pitchFamily="18" charset="0"/>
                          <a:cs typeface="Times New Roman" pitchFamily="18" charset="0"/>
                        </a:rPr>
                        <a:t>Program</a:t>
                      </a:r>
                      <a:endParaRPr lang="en-US" sz="1200" dirty="0">
                        <a:solidFill>
                          <a:schemeClr val="accent6"/>
                        </a:solidFill>
                        <a:latin typeface="Times New Roman" pitchFamily="18" charset="0"/>
                        <a:cs typeface="Times New Roman" pitchFamily="18" charset="0"/>
                      </a:endParaRPr>
                    </a:p>
                  </a:txBody>
                  <a:tcPr anchor="ctr"/>
                </a:tc>
              </a:tr>
              <a:tr h="370840">
                <a:tc>
                  <a:txBody>
                    <a:bodyPr/>
                    <a:lstStyle/>
                    <a:p>
                      <a:pPr algn="ctr"/>
                      <a:r>
                        <a:rPr lang="en-US" sz="1200" dirty="0" smtClean="0">
                          <a:solidFill>
                            <a:schemeClr val="accent6"/>
                          </a:solidFill>
                          <a:latin typeface="Times New Roman" pitchFamily="18" charset="0"/>
                          <a:cs typeface="Times New Roman" pitchFamily="18" charset="0"/>
                        </a:rPr>
                        <a:t>MEA</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1" i="0" u="none" strike="noStrike" dirty="0" smtClean="0">
                          <a:solidFill>
                            <a:schemeClr val="accent6"/>
                          </a:solidFill>
                          <a:latin typeface="Times New Roman" pitchFamily="18" charset="0"/>
                          <a:cs typeface="Times New Roman" pitchFamily="18" charset="0"/>
                        </a:rPr>
                        <a:t>A.  </a:t>
                      </a:r>
                      <a:r>
                        <a:rPr lang="en-US" sz="1200" b="1" i="0" u="none" strike="noStrike" dirty="0" err="1" smtClean="0">
                          <a:solidFill>
                            <a:schemeClr val="accent6"/>
                          </a:solidFill>
                          <a:latin typeface="Times New Roman" pitchFamily="18" charset="0"/>
                          <a:cs typeface="Times New Roman" pitchFamily="18" charset="0"/>
                        </a:rPr>
                        <a:t>EmPOWER</a:t>
                      </a:r>
                      <a:r>
                        <a:rPr lang="en-US" sz="1200" b="1" i="0" u="none" strike="noStrike" dirty="0" smtClean="0">
                          <a:solidFill>
                            <a:schemeClr val="accent6"/>
                          </a:solidFill>
                          <a:latin typeface="Times New Roman" pitchFamily="18" charset="0"/>
                          <a:cs typeface="Times New Roman" pitchFamily="18" charset="0"/>
                        </a:rPr>
                        <a:t> </a:t>
                      </a:r>
                      <a:r>
                        <a:rPr lang="en-US" sz="1200" b="1" i="0" u="none" strike="noStrike" dirty="0">
                          <a:solidFill>
                            <a:schemeClr val="accent6"/>
                          </a:solidFill>
                          <a:latin typeface="Times New Roman" pitchFamily="18" charset="0"/>
                          <a:cs typeface="Times New Roman" pitchFamily="18" charset="0"/>
                        </a:rPr>
                        <a:t>Maryland</a:t>
                      </a:r>
                    </a:p>
                  </a:txBody>
                  <a:tcPr marL="9525" marR="9525" marT="9525" marB="0" anchor="ctr"/>
                </a:tc>
              </a:tr>
              <a:tr h="370840">
                <a:tc>
                  <a:txBody>
                    <a:bodyPr/>
                    <a:lstStyle/>
                    <a:p>
                      <a:pPr algn="ctr"/>
                      <a:r>
                        <a:rPr lang="en-US" sz="1200" dirty="0" smtClean="0">
                          <a:solidFill>
                            <a:schemeClr val="accent6"/>
                          </a:solidFill>
                          <a:latin typeface="Times New Roman" pitchFamily="18" charset="0"/>
                          <a:cs typeface="Times New Roman" pitchFamily="18" charset="0"/>
                        </a:rPr>
                        <a:t>MEA</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A.1.  </a:t>
                      </a:r>
                      <a:r>
                        <a:rPr lang="en-US" sz="1200" b="0" i="0" u="none" strike="noStrike" dirty="0" err="1" smtClean="0">
                          <a:solidFill>
                            <a:schemeClr val="accent6"/>
                          </a:solidFill>
                          <a:latin typeface="Times New Roman" pitchFamily="18" charset="0"/>
                          <a:cs typeface="Times New Roman" pitchFamily="18" charset="0"/>
                        </a:rPr>
                        <a:t>EmPOWER</a:t>
                      </a:r>
                      <a:r>
                        <a:rPr lang="en-US" sz="1200" b="0" i="0" u="none" strike="noStrike" dirty="0" smtClean="0">
                          <a:solidFill>
                            <a:schemeClr val="accent6"/>
                          </a:solidFill>
                          <a:latin typeface="Times New Roman" pitchFamily="18" charset="0"/>
                          <a:cs typeface="Times New Roman" pitchFamily="18" charset="0"/>
                        </a:rPr>
                        <a:t> </a:t>
                      </a:r>
                      <a:r>
                        <a:rPr lang="en-US" sz="1200" b="0" i="0" u="none" strike="noStrike" dirty="0">
                          <a:solidFill>
                            <a:schemeClr val="accent6"/>
                          </a:solidFill>
                          <a:latin typeface="Times New Roman" pitchFamily="18" charset="0"/>
                          <a:cs typeface="Times New Roman" pitchFamily="18" charset="0"/>
                        </a:rPr>
                        <a:t>Maryland: Energy Efficiency in the Residential Sector</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A.2.  </a:t>
                      </a:r>
                      <a:r>
                        <a:rPr lang="en-US" sz="1200" b="0" i="0" u="none" strike="noStrike" dirty="0" err="1" smtClean="0">
                          <a:solidFill>
                            <a:schemeClr val="accent6"/>
                          </a:solidFill>
                          <a:latin typeface="Times New Roman" pitchFamily="18" charset="0"/>
                          <a:cs typeface="Times New Roman" pitchFamily="18" charset="0"/>
                        </a:rPr>
                        <a:t>EmPOWER</a:t>
                      </a:r>
                      <a:r>
                        <a:rPr lang="en-US" sz="1200" b="0" i="0" u="none" strike="noStrike" dirty="0" smtClean="0">
                          <a:solidFill>
                            <a:schemeClr val="accent6"/>
                          </a:solidFill>
                          <a:latin typeface="Times New Roman" pitchFamily="18" charset="0"/>
                          <a:cs typeface="Times New Roman" pitchFamily="18" charset="0"/>
                        </a:rPr>
                        <a:t> </a:t>
                      </a:r>
                      <a:r>
                        <a:rPr lang="en-US" sz="1200" b="0" i="0" u="none" strike="noStrike" dirty="0">
                          <a:solidFill>
                            <a:schemeClr val="accent6"/>
                          </a:solidFill>
                          <a:latin typeface="Times New Roman" pitchFamily="18" charset="0"/>
                          <a:cs typeface="Times New Roman" pitchFamily="18" charset="0"/>
                        </a:rPr>
                        <a:t>Maryland: Energy Efficiency in the Commercial and Industrial Sectors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A.3.  </a:t>
                      </a:r>
                      <a:r>
                        <a:rPr lang="en-US" sz="1200" b="0" i="0" u="none" strike="noStrike" dirty="0" err="1" smtClean="0">
                          <a:solidFill>
                            <a:schemeClr val="accent6"/>
                          </a:solidFill>
                          <a:latin typeface="Times New Roman" pitchFamily="18" charset="0"/>
                          <a:cs typeface="Times New Roman" pitchFamily="18" charset="0"/>
                        </a:rPr>
                        <a:t>EmPOWER</a:t>
                      </a:r>
                      <a:r>
                        <a:rPr lang="en-US" sz="1200" b="0" i="0" u="none" strike="noStrike" dirty="0" smtClean="0">
                          <a:solidFill>
                            <a:schemeClr val="accent6"/>
                          </a:solidFill>
                          <a:latin typeface="Times New Roman" pitchFamily="18" charset="0"/>
                          <a:cs typeface="Times New Roman" pitchFamily="18" charset="0"/>
                        </a:rPr>
                        <a:t> </a:t>
                      </a:r>
                      <a:r>
                        <a:rPr lang="en-US" sz="1200" b="0" i="0" u="none" strike="noStrike" dirty="0">
                          <a:solidFill>
                            <a:schemeClr val="accent6"/>
                          </a:solidFill>
                          <a:latin typeface="Times New Roman" pitchFamily="18" charset="0"/>
                          <a:cs typeface="Times New Roman" pitchFamily="18" charset="0"/>
                        </a:rPr>
                        <a:t>Maryland: Energy Efficiency in Appliances and Other Products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A.4.  </a:t>
                      </a:r>
                      <a:r>
                        <a:rPr lang="en-US" sz="1200" b="0" i="0" u="none" strike="noStrike" dirty="0" err="1" smtClean="0">
                          <a:solidFill>
                            <a:schemeClr val="accent6"/>
                          </a:solidFill>
                          <a:latin typeface="Times New Roman" pitchFamily="18" charset="0"/>
                          <a:cs typeface="Times New Roman" pitchFamily="18" charset="0"/>
                        </a:rPr>
                        <a:t>EmPOWER</a:t>
                      </a:r>
                      <a:r>
                        <a:rPr lang="en-US" sz="1200" b="0" i="0" u="none" strike="noStrike" dirty="0" smtClean="0">
                          <a:solidFill>
                            <a:schemeClr val="accent6"/>
                          </a:solidFill>
                          <a:latin typeface="Times New Roman" pitchFamily="18" charset="0"/>
                          <a:cs typeface="Times New Roman" pitchFamily="18" charset="0"/>
                        </a:rPr>
                        <a:t> </a:t>
                      </a:r>
                      <a:r>
                        <a:rPr lang="en-US" sz="1200" b="0" i="0" u="none" strike="noStrike" dirty="0">
                          <a:solidFill>
                            <a:schemeClr val="accent6"/>
                          </a:solidFill>
                          <a:latin typeface="Times New Roman" pitchFamily="18" charset="0"/>
                          <a:cs typeface="Times New Roman" pitchFamily="18" charset="0"/>
                        </a:rPr>
                        <a:t>Maryland: Utility Responsibility</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A.5.  Combined </a:t>
                      </a:r>
                      <a:r>
                        <a:rPr lang="en-US" sz="1200" b="0" i="0" u="none" strike="noStrike" dirty="0">
                          <a:solidFill>
                            <a:schemeClr val="accent6"/>
                          </a:solidFill>
                          <a:latin typeface="Times New Roman" pitchFamily="18" charset="0"/>
                          <a:cs typeface="Times New Roman" pitchFamily="18" charset="0"/>
                        </a:rPr>
                        <a:t>Heat and Power</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1" i="0" u="none" strike="noStrike" dirty="0" smtClean="0">
                          <a:solidFill>
                            <a:schemeClr val="accent6"/>
                          </a:solidFill>
                          <a:latin typeface="Times New Roman" pitchFamily="18" charset="0"/>
                          <a:cs typeface="Times New Roman" pitchFamily="18" charset="0"/>
                        </a:rPr>
                        <a:t>B.  The </a:t>
                      </a:r>
                      <a:r>
                        <a:rPr lang="en-US" sz="1200" b="1" i="0" u="none" strike="noStrike" dirty="0">
                          <a:solidFill>
                            <a:schemeClr val="accent6"/>
                          </a:solidFill>
                          <a:latin typeface="Times New Roman" pitchFamily="18" charset="0"/>
                          <a:cs typeface="Times New Roman" pitchFamily="18" charset="0"/>
                        </a:rPr>
                        <a:t>Maryland Renewable Energy Portfolio Standard (RPS)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B.1.  The </a:t>
                      </a:r>
                      <a:r>
                        <a:rPr lang="en-US" sz="1200" b="0" i="0" u="none" strike="noStrike" dirty="0">
                          <a:solidFill>
                            <a:schemeClr val="accent6"/>
                          </a:solidFill>
                          <a:latin typeface="Times New Roman" pitchFamily="18" charset="0"/>
                          <a:cs typeface="Times New Roman" pitchFamily="18" charset="0"/>
                        </a:rPr>
                        <a:t>Maryland Renewable Energy Portfolio Standard (RPS) Program</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B.2.</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Fuel </a:t>
                      </a:r>
                      <a:r>
                        <a:rPr lang="en-US" sz="1200" b="0" i="0" u="none" strike="noStrike" dirty="0">
                          <a:solidFill>
                            <a:schemeClr val="accent6"/>
                          </a:solidFill>
                          <a:latin typeface="Times New Roman" pitchFamily="18" charset="0"/>
                          <a:cs typeface="Times New Roman" pitchFamily="18" charset="0"/>
                        </a:rPr>
                        <a:t>Switching</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B.3.  Incentives </a:t>
                      </a:r>
                      <a:r>
                        <a:rPr lang="en-US" sz="1200" b="0" i="0" u="none" strike="noStrike" dirty="0">
                          <a:solidFill>
                            <a:schemeClr val="accent6"/>
                          </a:solidFill>
                          <a:latin typeface="Times New Roman" pitchFamily="18" charset="0"/>
                          <a:cs typeface="Times New Roman" pitchFamily="18" charset="0"/>
                        </a:rPr>
                        <a:t>and Grant Programs to Support Renewable Energy</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B.4.  Offshore </a:t>
                      </a:r>
                      <a:r>
                        <a:rPr lang="en-US" sz="1200" b="0" i="0" u="none" strike="noStrike" dirty="0">
                          <a:solidFill>
                            <a:schemeClr val="accent6"/>
                          </a:solidFill>
                          <a:latin typeface="Times New Roman" pitchFamily="18" charset="0"/>
                          <a:cs typeface="Times New Roman" pitchFamily="18" charset="0"/>
                        </a:rPr>
                        <a:t>Wind Initiatives to Support Renewable Energy</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MEA/MDOT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E.3.  Electric </a:t>
                      </a:r>
                      <a:r>
                        <a:rPr lang="en-US" sz="1200" b="0" i="0" u="none" strike="noStrike" dirty="0">
                          <a:solidFill>
                            <a:schemeClr val="accent6"/>
                          </a:solidFill>
                          <a:latin typeface="Times New Roman" pitchFamily="18" charset="0"/>
                          <a:cs typeface="Times New Roman" pitchFamily="18" charset="0"/>
                        </a:rPr>
                        <a:t>and Low Emitting Vehicle Initiatives</a:t>
                      </a:r>
                    </a:p>
                  </a:txBody>
                  <a:tcPr marL="9525" marR="9525" marT="9525" marB="0" anchor="ctr"/>
                </a:tc>
              </a:tr>
            </a:tbl>
          </a:graphicData>
        </a:graphic>
      </p:graphicFrame>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152400"/>
            <a:ext cx="7543800" cy="685800"/>
          </a:xfrm>
        </p:spPr>
        <p:txBody>
          <a:bodyPr/>
          <a:lstStyle/>
          <a:p>
            <a:pPr algn="ctr" eaLnBrk="1" hangingPunct="1"/>
            <a:r>
              <a:rPr lang="en-US" sz="4800" dirty="0" smtClean="0">
                <a:latin typeface="Times New Roman" charset="0"/>
                <a:cs typeface="Times New Roman" charset="0"/>
              </a:rPr>
              <a:t>Assignments - MDOT</a:t>
            </a:r>
          </a:p>
        </p:txBody>
      </p:sp>
      <p:sp>
        <p:nvSpPr>
          <p:cNvPr id="4097" name="Rectangle 1"/>
          <p:cNvSpPr>
            <a:spLocks noChangeArrowheads="1"/>
          </p:cNvSpPr>
          <p:nvPr/>
        </p:nvSpPr>
        <p:spPr bwMode="auto">
          <a:xfrm>
            <a:off x="1143000" y="5626120"/>
            <a:ext cx="754379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ontent Placeholder 3"/>
          <p:cNvGraphicFramePr>
            <a:graphicFrameLocks noGrp="1"/>
          </p:cNvGraphicFramePr>
          <p:nvPr>
            <p:ph idx="1"/>
          </p:nvPr>
        </p:nvGraphicFramePr>
        <p:xfrm>
          <a:off x="381000" y="986155"/>
          <a:ext cx="8458200" cy="5562600"/>
        </p:xfrm>
        <a:graphic>
          <a:graphicData uri="http://schemas.openxmlformats.org/drawingml/2006/table">
            <a:tbl>
              <a:tblPr firstRow="1" bandRow="1">
                <a:tableStyleId>{5C22544A-7EE6-4342-B048-85BDC9FD1C3A}</a:tableStyleId>
              </a:tblPr>
              <a:tblGrid>
                <a:gridCol w="2648527"/>
                <a:gridCol w="5809673"/>
              </a:tblGrid>
              <a:tr h="370840">
                <a:tc>
                  <a:txBody>
                    <a:bodyPr/>
                    <a:lstStyle/>
                    <a:p>
                      <a:pPr algn="ctr"/>
                      <a:r>
                        <a:rPr lang="en-US" sz="1200" dirty="0" smtClean="0">
                          <a:solidFill>
                            <a:schemeClr val="accent6"/>
                          </a:solidFill>
                          <a:latin typeface="Times New Roman" pitchFamily="18" charset="0"/>
                          <a:cs typeface="Times New Roman" pitchFamily="18" charset="0"/>
                        </a:rPr>
                        <a:t>Agency</a:t>
                      </a:r>
                      <a:endParaRPr lang="en-US" sz="1200" dirty="0">
                        <a:solidFill>
                          <a:schemeClr val="accent6"/>
                        </a:solidFill>
                        <a:latin typeface="Times New Roman" pitchFamily="18" charset="0"/>
                        <a:cs typeface="Times New Roman" pitchFamily="18" charset="0"/>
                      </a:endParaRPr>
                    </a:p>
                  </a:txBody>
                  <a:tcPr anchor="ctr"/>
                </a:tc>
                <a:tc>
                  <a:txBody>
                    <a:bodyPr/>
                    <a:lstStyle/>
                    <a:p>
                      <a:pPr algn="ctr"/>
                      <a:r>
                        <a:rPr lang="en-US" sz="1200" dirty="0" smtClean="0">
                          <a:solidFill>
                            <a:schemeClr val="accent6"/>
                          </a:solidFill>
                          <a:latin typeface="Times New Roman" pitchFamily="18" charset="0"/>
                          <a:cs typeface="Times New Roman" pitchFamily="18" charset="0"/>
                        </a:rPr>
                        <a:t>Program</a:t>
                      </a:r>
                      <a:endParaRPr lang="en-US" sz="1200" dirty="0">
                        <a:solidFill>
                          <a:schemeClr val="accent6"/>
                        </a:solidFill>
                        <a:latin typeface="Times New Roman" pitchFamily="18" charset="0"/>
                        <a:cs typeface="Times New Roman" pitchFamily="18" charset="0"/>
                      </a:endParaRPr>
                    </a:p>
                  </a:txBody>
                  <a:tcPr anchor="ctr"/>
                </a:tc>
              </a:tr>
              <a:tr h="370840">
                <a:tc>
                  <a:txBody>
                    <a:bodyPr/>
                    <a:lstStyle/>
                    <a:p>
                      <a:pPr algn="ctr"/>
                      <a:r>
                        <a:rPr lang="en-US" sz="1200" dirty="0" smtClean="0">
                          <a:solidFill>
                            <a:schemeClr val="accent6"/>
                          </a:solidFill>
                          <a:latin typeface="Times New Roman" pitchFamily="18" charset="0"/>
                          <a:cs typeface="Times New Roman" pitchFamily="18" charset="0"/>
                        </a:rPr>
                        <a:t>MDOT</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E.1.B.  Corporate </a:t>
                      </a:r>
                      <a:r>
                        <a:rPr lang="en-US" sz="1200" b="0" i="0" u="none" strike="noStrike" dirty="0">
                          <a:solidFill>
                            <a:schemeClr val="accent6"/>
                          </a:solidFill>
                          <a:latin typeface="Times New Roman" pitchFamily="18" charset="0"/>
                          <a:cs typeface="Times New Roman" pitchFamily="18" charset="0"/>
                        </a:rPr>
                        <a:t>Average Fuel Economy Standards (CAFÉ): Model Years 2008 – 2011</a:t>
                      </a:r>
                    </a:p>
                  </a:txBody>
                  <a:tcPr marL="9525" marR="9525" marT="9525" marB="0" anchor="ctr"/>
                </a:tc>
              </a:tr>
              <a:tr h="370840">
                <a:tc>
                  <a:txBody>
                    <a:bodyPr/>
                    <a:lstStyle/>
                    <a:p>
                      <a:pPr algn="ctr"/>
                      <a:r>
                        <a:rPr lang="en-US" sz="1200" dirty="0" smtClean="0">
                          <a:solidFill>
                            <a:schemeClr val="accent6"/>
                          </a:solidFill>
                          <a:latin typeface="Times New Roman" pitchFamily="18" charset="0"/>
                          <a:cs typeface="Times New Roman" pitchFamily="18" charset="0"/>
                        </a:rPr>
                        <a:t>MDOT</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E.1.D.  Federal </a:t>
                      </a:r>
                      <a:r>
                        <a:rPr lang="en-US" sz="1200" b="0" i="0" u="none" strike="noStrike" dirty="0">
                          <a:solidFill>
                            <a:schemeClr val="accent6"/>
                          </a:solidFill>
                          <a:latin typeface="Times New Roman" pitchFamily="18" charset="0"/>
                          <a:cs typeface="Times New Roman" pitchFamily="18" charset="0"/>
                        </a:rPr>
                        <a:t>Renewable Fuels Standards</a:t>
                      </a:r>
                    </a:p>
                  </a:txBody>
                  <a:tcPr marL="9525" marR="9525" marT="9525" marB="0" anchor="ctr"/>
                </a:tc>
              </a:tr>
              <a:tr h="370840">
                <a:tc>
                  <a:txBody>
                    <a:bodyPr/>
                    <a:lstStyle/>
                    <a:p>
                      <a:pPr algn="ctr"/>
                      <a:r>
                        <a:rPr lang="en-US" sz="1200" dirty="0" smtClean="0">
                          <a:solidFill>
                            <a:schemeClr val="accent6"/>
                          </a:solidFill>
                          <a:latin typeface="Times New Roman" pitchFamily="18" charset="0"/>
                          <a:cs typeface="Times New Roman" pitchFamily="18" charset="0"/>
                        </a:rPr>
                        <a:t>MDOT</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E.2.  On </a:t>
                      </a:r>
                      <a:r>
                        <a:rPr lang="en-US" sz="1200" b="0" i="0" u="none" strike="noStrike" dirty="0">
                          <a:solidFill>
                            <a:schemeClr val="accent6"/>
                          </a:solidFill>
                          <a:latin typeface="Times New Roman" pitchFamily="18" charset="0"/>
                          <a:cs typeface="Times New Roman" pitchFamily="18" charset="0"/>
                        </a:rPr>
                        <a:t>Road, Airport, Port and Freight/Freight Rail Technology Initiatives</a:t>
                      </a:r>
                    </a:p>
                  </a:txBody>
                  <a:tcPr marL="9525" marR="9525" marT="9525" marB="0" anchor="ctr"/>
                </a:tc>
              </a:tr>
              <a:tr h="370840">
                <a:tc>
                  <a:txBody>
                    <a:bodyPr/>
                    <a:lstStyle/>
                    <a:p>
                      <a:pPr algn="ctr"/>
                      <a:r>
                        <a:rPr lang="en-US" sz="1200" dirty="0" smtClean="0">
                          <a:solidFill>
                            <a:schemeClr val="accent6"/>
                          </a:solidFill>
                          <a:latin typeface="Times New Roman" pitchFamily="18" charset="0"/>
                          <a:cs typeface="Times New Roman" pitchFamily="18" charset="0"/>
                        </a:rPr>
                        <a:t>MDOT</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E.2.A.  On </a:t>
                      </a:r>
                      <a:r>
                        <a:rPr lang="en-US" sz="1200" b="0" i="0" u="none" strike="noStrike" dirty="0">
                          <a:solidFill>
                            <a:schemeClr val="accent6"/>
                          </a:solidFill>
                          <a:latin typeface="Times New Roman" pitchFamily="18" charset="0"/>
                          <a:cs typeface="Times New Roman" pitchFamily="18" charset="0"/>
                        </a:rPr>
                        <a:t>Road Technology</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E.2.B.  Airport </a:t>
                      </a:r>
                      <a:r>
                        <a:rPr lang="en-US" sz="1200" b="0" i="0" u="none" strike="noStrike" dirty="0">
                          <a:solidFill>
                            <a:schemeClr val="accent6"/>
                          </a:solidFill>
                          <a:latin typeface="Times New Roman" pitchFamily="18" charset="0"/>
                          <a:cs typeface="Times New Roman" pitchFamily="18" charset="0"/>
                        </a:rPr>
                        <a:t>Initiatives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E.2.C. Port </a:t>
                      </a:r>
                      <a:r>
                        <a:rPr lang="en-US" sz="1200" b="0" i="0" u="none" strike="noStrike" dirty="0">
                          <a:solidFill>
                            <a:schemeClr val="accent6"/>
                          </a:solidFill>
                          <a:latin typeface="Times New Roman" pitchFamily="18" charset="0"/>
                          <a:cs typeface="Times New Roman" pitchFamily="18" charset="0"/>
                        </a:rPr>
                        <a:t>Initiatives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E.2.D. Freight </a:t>
                      </a:r>
                      <a:r>
                        <a:rPr lang="en-US" sz="1200" b="0" i="0" u="none" strike="noStrike" dirty="0">
                          <a:solidFill>
                            <a:schemeClr val="accent6"/>
                          </a:solidFill>
                          <a:latin typeface="Times New Roman" pitchFamily="18" charset="0"/>
                          <a:cs typeface="Times New Roman" pitchFamily="18" charset="0"/>
                        </a:rPr>
                        <a:t>and Freight Rail Programs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E.3. Electric </a:t>
                      </a:r>
                      <a:r>
                        <a:rPr lang="en-US" sz="1200" b="0" i="0" u="none" strike="noStrike" dirty="0">
                          <a:solidFill>
                            <a:schemeClr val="accent6"/>
                          </a:solidFill>
                          <a:latin typeface="Times New Roman" pitchFamily="18" charset="0"/>
                          <a:cs typeface="Times New Roman" pitchFamily="18" charset="0"/>
                        </a:rPr>
                        <a:t>and Low Emitting Vehicle Initiatives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1" i="0" u="none" strike="noStrike" dirty="0" smtClean="0">
                          <a:solidFill>
                            <a:schemeClr val="accent6"/>
                          </a:solidFill>
                          <a:latin typeface="Times New Roman" pitchFamily="18" charset="0"/>
                          <a:cs typeface="Times New Roman" pitchFamily="18" charset="0"/>
                        </a:rPr>
                        <a:t>F.  Public </a:t>
                      </a:r>
                      <a:r>
                        <a:rPr lang="en-US" sz="1200" b="1" i="0" u="none" strike="noStrike" dirty="0">
                          <a:solidFill>
                            <a:schemeClr val="accent6"/>
                          </a:solidFill>
                          <a:latin typeface="Times New Roman" pitchFamily="18" charset="0"/>
                          <a:cs typeface="Times New Roman" pitchFamily="18" charset="0"/>
                        </a:rPr>
                        <a:t>Transportation</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F.1.  Public </a:t>
                      </a:r>
                      <a:r>
                        <a:rPr lang="en-US" sz="1200" b="0" i="0" u="none" strike="noStrike" dirty="0">
                          <a:solidFill>
                            <a:schemeClr val="accent6"/>
                          </a:solidFill>
                          <a:latin typeface="Times New Roman" pitchFamily="18" charset="0"/>
                          <a:cs typeface="Times New Roman" pitchFamily="18" charset="0"/>
                        </a:rPr>
                        <a:t>Transportation Initiatives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F.2.  Intercity </a:t>
                      </a:r>
                      <a:r>
                        <a:rPr lang="en-US" sz="1200" b="0" i="0" u="none" strike="noStrike" dirty="0">
                          <a:solidFill>
                            <a:schemeClr val="accent6"/>
                          </a:solidFill>
                          <a:latin typeface="Times New Roman" pitchFamily="18" charset="0"/>
                          <a:cs typeface="Times New Roman" pitchFamily="18" charset="0"/>
                        </a:rPr>
                        <a:t>Transportation Initiatives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1" i="0" u="none" strike="noStrike" dirty="0" smtClean="0">
                          <a:solidFill>
                            <a:schemeClr val="accent6"/>
                          </a:solidFill>
                          <a:latin typeface="Times New Roman" pitchFamily="18" charset="0"/>
                          <a:cs typeface="Times New Roman" pitchFamily="18" charset="0"/>
                        </a:rPr>
                        <a:t>G.  Pricing </a:t>
                      </a:r>
                      <a:r>
                        <a:rPr lang="en-US" sz="1200" b="1" i="0" u="none" strike="noStrike" dirty="0">
                          <a:solidFill>
                            <a:schemeClr val="accent6"/>
                          </a:solidFill>
                          <a:latin typeface="Times New Roman" pitchFamily="18" charset="0"/>
                          <a:cs typeface="Times New Roman" pitchFamily="18" charset="0"/>
                        </a:rPr>
                        <a:t>Initiatives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H.2.  Bike </a:t>
                      </a:r>
                      <a:r>
                        <a:rPr lang="en-US" sz="1200" b="0" i="0" u="none" strike="noStrike" dirty="0">
                          <a:solidFill>
                            <a:schemeClr val="accent6"/>
                          </a:solidFill>
                          <a:latin typeface="Times New Roman" pitchFamily="18" charset="0"/>
                          <a:cs typeface="Times New Roman" pitchFamily="18" charset="0"/>
                        </a:rPr>
                        <a:t>and Pedestrian Initiatives</a:t>
                      </a:r>
                    </a:p>
                  </a:txBody>
                  <a:tcPr marL="9525" marR="9525" marT="9525" marB="0"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MDOT/MDE</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O.1.  The </a:t>
                      </a:r>
                      <a:r>
                        <a:rPr lang="en-US" sz="1200" b="0" i="0" u="none" strike="noStrike" dirty="0">
                          <a:solidFill>
                            <a:schemeClr val="accent6"/>
                          </a:solidFill>
                          <a:latin typeface="Times New Roman" pitchFamily="18" charset="0"/>
                          <a:cs typeface="Times New Roman" pitchFamily="18" charset="0"/>
                        </a:rPr>
                        <a:t>Transportation Climate Initiatives</a:t>
                      </a:r>
                    </a:p>
                  </a:txBody>
                  <a:tcPr marL="9525" marR="9525" marT="9525" marB="0" anchor="ctr"/>
                </a:tc>
              </a:tr>
            </a:tbl>
          </a:graphicData>
        </a:graphic>
      </p:graphicFrame>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15</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152400"/>
            <a:ext cx="7543800" cy="685800"/>
          </a:xfrm>
        </p:spPr>
        <p:txBody>
          <a:bodyPr/>
          <a:lstStyle/>
          <a:p>
            <a:pPr algn="ctr" eaLnBrk="1" hangingPunct="1"/>
            <a:r>
              <a:rPr lang="en-US" sz="3600" dirty="0" smtClean="0">
                <a:latin typeface="Times New Roman" charset="0"/>
                <a:cs typeface="Times New Roman" charset="0"/>
              </a:rPr>
              <a:t>Assignments – DHCD, DNR and MDA</a:t>
            </a:r>
          </a:p>
        </p:txBody>
      </p:sp>
      <p:sp>
        <p:nvSpPr>
          <p:cNvPr id="4097" name="Rectangle 1"/>
          <p:cNvSpPr>
            <a:spLocks noChangeArrowheads="1"/>
          </p:cNvSpPr>
          <p:nvPr/>
        </p:nvSpPr>
        <p:spPr bwMode="auto">
          <a:xfrm>
            <a:off x="1143000" y="5626120"/>
            <a:ext cx="754379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533400" y="1066806"/>
          <a:ext cx="8229600" cy="5638794"/>
        </p:xfrm>
        <a:graphic>
          <a:graphicData uri="http://schemas.openxmlformats.org/drawingml/2006/table">
            <a:tbl>
              <a:tblPr firstRow="1" bandRow="1">
                <a:tableStyleId>{5C22544A-7EE6-4342-B048-85BDC9FD1C3A}</a:tableStyleId>
              </a:tblPr>
              <a:tblGrid>
                <a:gridCol w="2576945"/>
                <a:gridCol w="5652655"/>
              </a:tblGrid>
              <a:tr h="402771">
                <a:tc>
                  <a:txBody>
                    <a:bodyPr/>
                    <a:lstStyle/>
                    <a:p>
                      <a:pPr algn="ctr"/>
                      <a:r>
                        <a:rPr lang="en-US" sz="1200" dirty="0" smtClean="0">
                          <a:solidFill>
                            <a:schemeClr val="accent6"/>
                          </a:solidFill>
                          <a:latin typeface="Times New Roman" pitchFamily="18" charset="0"/>
                          <a:cs typeface="Times New Roman" pitchFamily="18" charset="0"/>
                        </a:rPr>
                        <a:t>Agency</a:t>
                      </a:r>
                      <a:endParaRPr lang="en-US" sz="1200" dirty="0">
                        <a:solidFill>
                          <a:schemeClr val="accent6"/>
                        </a:solidFill>
                        <a:latin typeface="Times New Roman" pitchFamily="18" charset="0"/>
                        <a:cs typeface="Times New Roman" pitchFamily="18" charset="0"/>
                      </a:endParaRPr>
                    </a:p>
                  </a:txBody>
                  <a:tcPr anchor="ctr"/>
                </a:tc>
                <a:tc>
                  <a:txBody>
                    <a:bodyPr/>
                    <a:lstStyle/>
                    <a:p>
                      <a:pPr algn="ctr"/>
                      <a:r>
                        <a:rPr lang="en-US" sz="1200" dirty="0" smtClean="0">
                          <a:solidFill>
                            <a:schemeClr val="accent6"/>
                          </a:solidFill>
                          <a:latin typeface="Times New Roman" pitchFamily="18" charset="0"/>
                          <a:cs typeface="Times New Roman" pitchFamily="18" charset="0"/>
                        </a:rPr>
                        <a:t>Program</a:t>
                      </a:r>
                      <a:endParaRPr lang="en-US" sz="1200" dirty="0">
                        <a:solidFill>
                          <a:schemeClr val="accent6"/>
                        </a:solidFill>
                        <a:latin typeface="Times New Roman" pitchFamily="18" charset="0"/>
                        <a:cs typeface="Times New Roman" pitchFamily="18" charset="0"/>
                      </a:endParaRPr>
                    </a:p>
                  </a:txBody>
                  <a:tcPr anchor="ctr"/>
                </a:tc>
              </a:tr>
              <a:tr h="402771">
                <a:tc>
                  <a:txBody>
                    <a:bodyPr/>
                    <a:lstStyle/>
                    <a:p>
                      <a:pPr algn="ctr"/>
                      <a:r>
                        <a:rPr lang="en-US" sz="1200" dirty="0" smtClean="0">
                          <a:solidFill>
                            <a:schemeClr val="accent6"/>
                          </a:solidFill>
                          <a:latin typeface="Times New Roman" pitchFamily="18" charset="0"/>
                          <a:cs typeface="Times New Roman" pitchFamily="18" charset="0"/>
                        </a:rPr>
                        <a:t>DHCD</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D.2.</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Main </a:t>
                      </a:r>
                      <a:r>
                        <a:rPr lang="en-US" sz="1200" b="0" i="0" u="none" strike="noStrike" dirty="0">
                          <a:solidFill>
                            <a:schemeClr val="accent6"/>
                          </a:solidFill>
                          <a:latin typeface="Times New Roman" pitchFamily="18" charset="0"/>
                          <a:cs typeface="Times New Roman" pitchFamily="18" charset="0"/>
                        </a:rPr>
                        <a:t>Street Initiatives</a:t>
                      </a:r>
                    </a:p>
                  </a:txBody>
                  <a:tcPr marL="9525" marR="9525" marT="9525" marB="0" anchor="ctr"/>
                </a:tc>
              </a:tr>
              <a:tr h="402771">
                <a:tc>
                  <a:txBody>
                    <a:bodyPr/>
                    <a:lstStyle/>
                    <a:p>
                      <a:pPr algn="ctr"/>
                      <a:r>
                        <a:rPr lang="en-US" sz="1200" dirty="0" smtClean="0">
                          <a:solidFill>
                            <a:schemeClr val="accent6"/>
                          </a:solidFill>
                          <a:latin typeface="Times New Roman" pitchFamily="18" charset="0"/>
                          <a:cs typeface="Times New Roman" pitchFamily="18" charset="0"/>
                        </a:rPr>
                        <a:t>DHCD</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D.3.</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Energy </a:t>
                      </a:r>
                      <a:r>
                        <a:rPr lang="en-US" sz="1200" b="0" i="0" u="none" strike="noStrike" dirty="0">
                          <a:solidFill>
                            <a:schemeClr val="accent6"/>
                          </a:solidFill>
                          <a:latin typeface="Times New Roman" pitchFamily="18" charset="0"/>
                          <a:cs typeface="Times New Roman" pitchFamily="18" charset="0"/>
                        </a:rPr>
                        <a:t>Efficiency for Affordable Housing</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DHCD</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K.  Building </a:t>
                      </a:r>
                      <a:r>
                        <a:rPr lang="en-US" sz="1200" b="0" i="0" u="none" strike="noStrike" dirty="0">
                          <a:solidFill>
                            <a:schemeClr val="accent6"/>
                          </a:solidFill>
                          <a:latin typeface="Times New Roman" pitchFamily="18" charset="0"/>
                          <a:cs typeface="Times New Roman" pitchFamily="18" charset="0"/>
                        </a:rPr>
                        <a:t>and Trade Codes in Maryland</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DNR</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I.1.</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Managing </a:t>
                      </a:r>
                      <a:r>
                        <a:rPr lang="en-US" sz="1200" b="0" i="0" u="none" strike="noStrike" dirty="0">
                          <a:solidFill>
                            <a:schemeClr val="accent6"/>
                          </a:solidFill>
                          <a:latin typeface="Times New Roman" pitchFamily="18" charset="0"/>
                          <a:cs typeface="Times New Roman" pitchFamily="18" charset="0"/>
                        </a:rPr>
                        <a:t>Forests to Capture Carbon</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DNR</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I.2.  Planting </a:t>
                      </a:r>
                      <a:r>
                        <a:rPr lang="en-US" sz="1200" b="0" i="0" u="none" strike="noStrike" dirty="0">
                          <a:solidFill>
                            <a:schemeClr val="accent6"/>
                          </a:solidFill>
                          <a:latin typeface="Times New Roman" pitchFamily="18" charset="0"/>
                          <a:cs typeface="Times New Roman" pitchFamily="18" charset="0"/>
                        </a:rPr>
                        <a:t>Forests in Maryland</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DNR</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I.3.</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Creating </a:t>
                      </a:r>
                      <a:r>
                        <a:rPr lang="en-US" sz="1200" b="0" i="0" u="none" strike="noStrike" dirty="0">
                          <a:solidFill>
                            <a:schemeClr val="accent6"/>
                          </a:solidFill>
                          <a:latin typeface="Times New Roman" pitchFamily="18" charset="0"/>
                          <a:cs typeface="Times New Roman" pitchFamily="18" charset="0"/>
                        </a:rPr>
                        <a:t>and Protecting Wetlands and Waterway Borders to Capture Carbon</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DNR</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I.4.</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Biomass </a:t>
                      </a:r>
                      <a:r>
                        <a:rPr lang="en-US" sz="1200" b="0" i="0" u="none" strike="noStrike" dirty="0">
                          <a:solidFill>
                            <a:schemeClr val="accent6"/>
                          </a:solidFill>
                          <a:latin typeface="Times New Roman" pitchFamily="18" charset="0"/>
                          <a:cs typeface="Times New Roman" pitchFamily="18" charset="0"/>
                        </a:rPr>
                        <a:t>for Energy Production</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DNR</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I.6.  Increasing </a:t>
                      </a:r>
                      <a:r>
                        <a:rPr lang="en-US" sz="1200" b="0" i="0" u="none" strike="noStrike" dirty="0">
                          <a:solidFill>
                            <a:schemeClr val="accent6"/>
                          </a:solidFill>
                          <a:latin typeface="Times New Roman" pitchFamily="18" charset="0"/>
                          <a:cs typeface="Times New Roman" pitchFamily="18" charset="0"/>
                        </a:rPr>
                        <a:t>Urban Trees to Capture Carbon</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DNR</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I.7.  Geological </a:t>
                      </a:r>
                      <a:r>
                        <a:rPr lang="en-US" sz="1200" b="0" i="0" u="none" strike="noStrike" dirty="0">
                          <a:solidFill>
                            <a:schemeClr val="accent6"/>
                          </a:solidFill>
                          <a:latin typeface="Times New Roman" pitchFamily="18" charset="0"/>
                          <a:cs typeface="Times New Roman" pitchFamily="18" charset="0"/>
                        </a:rPr>
                        <a:t>Opportunities to Store Carbon</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DNR</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J.1.  Creating </a:t>
                      </a:r>
                      <a:r>
                        <a:rPr lang="en-US" sz="1200" b="0" i="0" u="none" strike="noStrike" dirty="0">
                          <a:solidFill>
                            <a:schemeClr val="accent6"/>
                          </a:solidFill>
                          <a:latin typeface="Times New Roman" pitchFamily="18" charset="0"/>
                          <a:cs typeface="Times New Roman" pitchFamily="18" charset="0"/>
                        </a:rPr>
                        <a:t>Ecosystems Markets to Encourage GHG Emission Reductions</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I.5.</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Conservation </a:t>
                      </a:r>
                      <a:r>
                        <a:rPr lang="en-US" sz="1200" b="0" i="0" u="none" strike="noStrike" dirty="0">
                          <a:solidFill>
                            <a:schemeClr val="accent6"/>
                          </a:solidFill>
                          <a:latin typeface="Times New Roman" pitchFamily="18" charset="0"/>
                          <a:cs typeface="Times New Roman" pitchFamily="18" charset="0"/>
                        </a:rPr>
                        <a:t>of Agricultural Land for GHG Benefits</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J.2.  Nutrient </a:t>
                      </a:r>
                      <a:r>
                        <a:rPr lang="en-US" sz="1200" b="0" i="0" u="none" strike="noStrike" dirty="0">
                          <a:solidFill>
                            <a:schemeClr val="accent6"/>
                          </a:solidFill>
                          <a:latin typeface="Times New Roman" pitchFamily="18" charset="0"/>
                          <a:cs typeface="Times New Roman" pitchFamily="18" charset="0"/>
                        </a:rPr>
                        <a:t>Trading for GHG Benefits</a:t>
                      </a:r>
                    </a:p>
                  </a:txBody>
                  <a:tcPr marL="9525" marR="9525" marT="9525" marB="0" anchor="ctr"/>
                </a:tc>
              </a:tr>
              <a:tr h="40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MDA</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N.2.  Buy </a:t>
                      </a:r>
                      <a:r>
                        <a:rPr lang="en-US" sz="1200" b="0" i="0" u="none" strike="noStrike" dirty="0">
                          <a:solidFill>
                            <a:schemeClr val="accent6"/>
                          </a:solidFill>
                          <a:latin typeface="Times New Roman" pitchFamily="18" charset="0"/>
                          <a:cs typeface="Times New Roman" pitchFamily="18" charset="0"/>
                        </a:rPr>
                        <a:t>Local for GHG Benefits</a:t>
                      </a:r>
                    </a:p>
                  </a:txBody>
                  <a:tcPr marL="9525" marR="9525" marT="9525" marB="0" anchor="ctr"/>
                </a:tc>
              </a:tr>
            </a:tbl>
          </a:graphicData>
        </a:graphic>
      </p:graphicFrame>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16</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90600" y="228600"/>
            <a:ext cx="7772400" cy="685800"/>
          </a:xfrm>
        </p:spPr>
        <p:txBody>
          <a:bodyPr/>
          <a:lstStyle/>
          <a:p>
            <a:pPr algn="ctr" eaLnBrk="1" hangingPunct="1"/>
            <a:r>
              <a:rPr lang="en-US" sz="3600" dirty="0" smtClean="0">
                <a:latin typeface="Times New Roman" charset="0"/>
                <a:cs typeface="Times New Roman" charset="0"/>
              </a:rPr>
              <a:t>Assignments – DGS, MIA, DBED, MDP</a:t>
            </a:r>
          </a:p>
        </p:txBody>
      </p:sp>
      <p:sp>
        <p:nvSpPr>
          <p:cNvPr id="4097" name="Rectangle 1"/>
          <p:cNvSpPr>
            <a:spLocks noChangeArrowheads="1"/>
          </p:cNvSpPr>
          <p:nvPr/>
        </p:nvSpPr>
        <p:spPr bwMode="auto">
          <a:xfrm>
            <a:off x="1143000" y="5626120"/>
            <a:ext cx="754379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533400" y="1143000"/>
          <a:ext cx="8077200" cy="3124198"/>
        </p:xfrm>
        <a:graphic>
          <a:graphicData uri="http://schemas.openxmlformats.org/drawingml/2006/table">
            <a:tbl>
              <a:tblPr firstRow="1" bandRow="1">
                <a:tableStyleId>{5C22544A-7EE6-4342-B048-85BDC9FD1C3A}</a:tableStyleId>
              </a:tblPr>
              <a:tblGrid>
                <a:gridCol w="2529224"/>
                <a:gridCol w="5547976"/>
              </a:tblGrid>
              <a:tr h="445551">
                <a:tc>
                  <a:txBody>
                    <a:bodyPr/>
                    <a:lstStyle/>
                    <a:p>
                      <a:pPr algn="ctr"/>
                      <a:r>
                        <a:rPr lang="en-US" sz="1200" dirty="0" smtClean="0">
                          <a:solidFill>
                            <a:schemeClr val="accent6"/>
                          </a:solidFill>
                          <a:latin typeface="Times New Roman" pitchFamily="18" charset="0"/>
                          <a:cs typeface="Times New Roman" pitchFamily="18" charset="0"/>
                        </a:rPr>
                        <a:t>Agency</a:t>
                      </a:r>
                      <a:endParaRPr lang="en-US" sz="1200" dirty="0">
                        <a:solidFill>
                          <a:schemeClr val="accent6"/>
                        </a:solidFill>
                        <a:latin typeface="Times New Roman" pitchFamily="18" charset="0"/>
                        <a:cs typeface="Times New Roman" pitchFamily="18" charset="0"/>
                      </a:endParaRPr>
                    </a:p>
                  </a:txBody>
                  <a:tcPr anchor="ctr"/>
                </a:tc>
                <a:tc>
                  <a:txBody>
                    <a:bodyPr/>
                    <a:lstStyle/>
                    <a:p>
                      <a:pPr algn="ctr"/>
                      <a:r>
                        <a:rPr lang="en-US" sz="1200" dirty="0" smtClean="0">
                          <a:solidFill>
                            <a:schemeClr val="accent6"/>
                          </a:solidFill>
                          <a:latin typeface="Times New Roman" pitchFamily="18" charset="0"/>
                          <a:cs typeface="Times New Roman" pitchFamily="18" charset="0"/>
                        </a:rPr>
                        <a:t>Program</a:t>
                      </a:r>
                      <a:endParaRPr lang="en-US" sz="1200" dirty="0">
                        <a:solidFill>
                          <a:schemeClr val="accent6"/>
                        </a:solidFill>
                        <a:latin typeface="Times New Roman" pitchFamily="18" charset="0"/>
                        <a:cs typeface="Times New Roman" pitchFamily="18" charset="0"/>
                      </a:endParaRPr>
                    </a:p>
                  </a:txBody>
                  <a:tcPr anchor="ctr"/>
                </a:tc>
              </a:tr>
              <a:tr h="445551">
                <a:tc>
                  <a:txBody>
                    <a:bodyPr/>
                    <a:lstStyle/>
                    <a:p>
                      <a:pPr algn="ctr"/>
                      <a:r>
                        <a:rPr lang="en-US" sz="1200" dirty="0" smtClean="0">
                          <a:solidFill>
                            <a:schemeClr val="accent6"/>
                          </a:solidFill>
                          <a:latin typeface="Times New Roman" pitchFamily="18" charset="0"/>
                          <a:cs typeface="Times New Roman" pitchFamily="18" charset="0"/>
                        </a:rPr>
                        <a:t>DGS</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M.1.  Leadership-By-Example</a:t>
                      </a:r>
                      <a:r>
                        <a:rPr lang="en-US" sz="1200" b="0" i="0" u="none" strike="noStrike" dirty="0">
                          <a:solidFill>
                            <a:schemeClr val="accent6"/>
                          </a:solidFill>
                          <a:latin typeface="Times New Roman" pitchFamily="18" charset="0"/>
                          <a:cs typeface="Times New Roman" pitchFamily="18" charset="0"/>
                        </a:rPr>
                        <a:t>: State of Maryland Initiatives</a:t>
                      </a:r>
                    </a:p>
                  </a:txBody>
                  <a:tcPr marL="9525" marR="9525" marT="9525" marB="0" anchor="ctr"/>
                </a:tc>
              </a:tr>
              <a:tr h="445551">
                <a:tc>
                  <a:txBody>
                    <a:bodyPr/>
                    <a:lstStyle/>
                    <a:p>
                      <a:pPr algn="ctr"/>
                      <a:r>
                        <a:rPr lang="en-US" sz="1200" dirty="0" smtClean="0">
                          <a:solidFill>
                            <a:schemeClr val="accent6"/>
                          </a:solidFill>
                          <a:latin typeface="Times New Roman" pitchFamily="18" charset="0"/>
                          <a:cs typeface="Times New Roman" pitchFamily="18" charset="0"/>
                        </a:rPr>
                        <a:t>MIA</a:t>
                      </a:r>
                      <a:endParaRPr lang="en-US" sz="1200" dirty="0">
                        <a:solidFill>
                          <a:schemeClr val="accent6"/>
                        </a:solidFill>
                        <a:latin typeface="Times New Roman" pitchFamily="18" charset="0"/>
                        <a:cs typeface="Times New Roman" pitchFamily="18" charset="0"/>
                      </a:endParaRP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N.3.  Pay-As-You-Drive Insurance in Maryland</a:t>
                      </a:r>
                      <a:endParaRPr lang="en-US" sz="1200" b="0" i="0" u="none" strike="noStrike" dirty="0">
                        <a:solidFill>
                          <a:schemeClr val="accent6"/>
                        </a:solidFill>
                        <a:latin typeface="Times New Roman" pitchFamily="18" charset="0"/>
                        <a:cs typeface="Times New Roman" pitchFamily="18" charset="0"/>
                      </a:endParaRPr>
                    </a:p>
                  </a:txBody>
                  <a:tcPr marL="9525" marR="9525" marT="9525" marB="0" anchor="ctr"/>
                </a:tc>
              </a:tr>
              <a:tr h="450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DBED</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N.4.</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Job </a:t>
                      </a:r>
                      <a:r>
                        <a:rPr lang="en-US" sz="1200" b="0" i="0" u="none" strike="noStrike" dirty="0">
                          <a:solidFill>
                            <a:schemeClr val="accent6"/>
                          </a:solidFill>
                          <a:latin typeface="Times New Roman" pitchFamily="18" charset="0"/>
                          <a:cs typeface="Times New Roman" pitchFamily="18" charset="0"/>
                        </a:rPr>
                        <a:t>Creation and Economic Development Initiatives Related to Climate Change</a:t>
                      </a:r>
                    </a:p>
                  </a:txBody>
                  <a:tcPr marL="9525" marR="9525" marT="9525" marB="0" anchor="ctr"/>
                </a:tc>
              </a:tr>
              <a:tr h="4455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MDP</a:t>
                      </a:r>
                    </a:p>
                  </a:txBody>
                  <a:tcPr anchor="ctr"/>
                </a:tc>
                <a:tc>
                  <a:txBody>
                    <a:bodyPr/>
                    <a:lstStyle/>
                    <a:p>
                      <a:pPr algn="l" fontAlgn="b"/>
                      <a:r>
                        <a:rPr lang="en-US" sz="1200" b="1" i="0" u="none" strike="noStrike" dirty="0" smtClean="0">
                          <a:solidFill>
                            <a:schemeClr val="accent6"/>
                          </a:solidFill>
                          <a:latin typeface="Times New Roman" pitchFamily="18" charset="0"/>
                          <a:cs typeface="Times New Roman" pitchFamily="18" charset="0"/>
                        </a:rPr>
                        <a:t>P.</a:t>
                      </a:r>
                      <a:r>
                        <a:rPr lang="en-US" sz="1200" b="1" i="0" u="none" strike="noStrike" baseline="0" dirty="0" smtClean="0">
                          <a:solidFill>
                            <a:schemeClr val="accent6"/>
                          </a:solidFill>
                          <a:latin typeface="Times New Roman" pitchFamily="18" charset="0"/>
                          <a:cs typeface="Times New Roman" pitchFamily="18" charset="0"/>
                        </a:rPr>
                        <a:t>  </a:t>
                      </a:r>
                      <a:r>
                        <a:rPr lang="en-US" sz="1200" b="1" i="0" u="none" strike="noStrike" dirty="0" smtClean="0">
                          <a:solidFill>
                            <a:schemeClr val="accent6"/>
                          </a:solidFill>
                          <a:latin typeface="Times New Roman" pitchFamily="18" charset="0"/>
                          <a:cs typeface="Times New Roman" pitchFamily="18" charset="0"/>
                        </a:rPr>
                        <a:t>Land Use Programs</a:t>
                      </a:r>
                      <a:endParaRPr lang="en-US" sz="1200" b="1" i="0" u="none" strike="noStrike" dirty="0">
                        <a:solidFill>
                          <a:schemeClr val="accent6"/>
                        </a:solidFill>
                        <a:latin typeface="Times New Roman" pitchFamily="18" charset="0"/>
                        <a:cs typeface="Times New Roman" pitchFamily="18" charset="0"/>
                      </a:endParaRPr>
                    </a:p>
                  </a:txBody>
                  <a:tcPr marL="9525" marR="9525" marT="9525" marB="0" anchor="ctr"/>
                </a:tc>
              </a:tr>
              <a:tr h="4455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MDP</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P.1.</a:t>
                      </a:r>
                      <a:r>
                        <a:rPr lang="en-US" sz="1200" b="0" i="0" u="none" strike="noStrike" baseline="0" dirty="0" smtClean="0">
                          <a:solidFill>
                            <a:schemeClr val="accent6"/>
                          </a:solidFill>
                          <a:latin typeface="Times New Roman" pitchFamily="18" charset="0"/>
                          <a:cs typeface="Times New Roman" pitchFamily="18" charset="0"/>
                        </a:rPr>
                        <a:t>  </a:t>
                      </a:r>
                      <a:r>
                        <a:rPr lang="en-US" sz="1200" b="0" i="0" u="none" strike="noStrike" dirty="0" smtClean="0">
                          <a:solidFill>
                            <a:schemeClr val="accent6"/>
                          </a:solidFill>
                          <a:latin typeface="Times New Roman" pitchFamily="18" charset="0"/>
                          <a:cs typeface="Times New Roman" pitchFamily="18" charset="0"/>
                        </a:rPr>
                        <a:t>Reducing </a:t>
                      </a:r>
                      <a:r>
                        <a:rPr lang="en-US" sz="1200" b="0" i="0" u="none" strike="noStrike" dirty="0">
                          <a:solidFill>
                            <a:schemeClr val="accent6"/>
                          </a:solidFill>
                          <a:latin typeface="Times New Roman" pitchFamily="18" charset="0"/>
                          <a:cs typeface="Times New Roman" pitchFamily="18" charset="0"/>
                        </a:rPr>
                        <a:t>Emissions through Smart Growth and Land Use/Location Efficiency</a:t>
                      </a:r>
                    </a:p>
                  </a:txBody>
                  <a:tcPr marL="9525" marR="9525" marT="9525" marB="0" anchor="ctr"/>
                </a:tc>
              </a:tr>
              <a:tr h="4455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latin typeface="Times New Roman" pitchFamily="18" charset="0"/>
                          <a:cs typeface="Times New Roman" pitchFamily="18" charset="0"/>
                        </a:rPr>
                        <a:t>MDP</a:t>
                      </a:r>
                    </a:p>
                  </a:txBody>
                  <a:tcPr anchor="ctr"/>
                </a:tc>
                <a:tc>
                  <a:txBody>
                    <a:bodyPr/>
                    <a:lstStyle/>
                    <a:p>
                      <a:pPr algn="l" fontAlgn="b"/>
                      <a:r>
                        <a:rPr lang="en-US" sz="1200" b="0" i="0" u="none" strike="noStrike" dirty="0" smtClean="0">
                          <a:solidFill>
                            <a:schemeClr val="accent6"/>
                          </a:solidFill>
                          <a:latin typeface="Times New Roman" pitchFamily="18" charset="0"/>
                          <a:cs typeface="Times New Roman" pitchFamily="18" charset="0"/>
                        </a:rPr>
                        <a:t>P.2.  Priority Funding Area (Growth Boundary) Related Benefits</a:t>
                      </a:r>
                      <a:endParaRPr lang="en-US" sz="1200" b="0" i="0" u="none" strike="noStrike" dirty="0">
                        <a:solidFill>
                          <a:schemeClr val="accent6"/>
                        </a:solidFill>
                        <a:latin typeface="Times New Roman" pitchFamily="18" charset="0"/>
                        <a:cs typeface="Times New Roman" pitchFamily="18" charset="0"/>
                      </a:endParaRPr>
                    </a:p>
                  </a:txBody>
                  <a:tcPr marL="9525" marR="9525" marT="9525" marB="0" anchor="ctr"/>
                </a:tc>
              </a:tr>
            </a:tbl>
          </a:graphicData>
        </a:graphic>
      </p:graphicFrame>
      <p:pic>
        <p:nvPicPr>
          <p:cNvPr id="5" name="Picture 3" descr="540_bloody_sunset_silverbeach_va">
            <a:hlinkClick r:id="rId2"/>
          </p:cNvPr>
          <p:cNvPicPr>
            <a:picLocks noChangeAspect="1" noChangeArrowheads="1"/>
          </p:cNvPicPr>
          <p:nvPr/>
        </p:nvPicPr>
        <p:blipFill>
          <a:blip r:embed="rId3" cstate="print"/>
          <a:srcRect/>
          <a:stretch>
            <a:fillRect/>
          </a:stretch>
        </p:blipFill>
        <p:spPr>
          <a:xfrm>
            <a:off x="2286000" y="4662721"/>
            <a:ext cx="4414838" cy="1661879"/>
          </a:xfrm>
          <a:prstGeom prst="rect">
            <a:avLst/>
          </a:prstGeom>
          <a:ln w="38100">
            <a:solidFill>
              <a:schemeClr val="accent1"/>
            </a:solidFill>
          </a:ln>
        </p:spPr>
      </p:pic>
      <p:sp>
        <p:nvSpPr>
          <p:cNvPr id="6" name="TextBox 5"/>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17</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8458200" cy="685800"/>
          </a:xfrm>
        </p:spPr>
        <p:txBody>
          <a:bodyPr/>
          <a:lstStyle/>
          <a:p>
            <a:pPr algn="ctr" eaLnBrk="1" hangingPunct="1"/>
            <a:r>
              <a:rPr lang="en-US" sz="4400" dirty="0" smtClean="0">
                <a:latin typeface="Times New Roman" charset="0"/>
                <a:cs typeface="Times New Roman" charset="0"/>
              </a:rPr>
              <a:t>Our Challenge – MWG Schedule</a:t>
            </a:r>
          </a:p>
        </p:txBody>
      </p:sp>
      <p:sp>
        <p:nvSpPr>
          <p:cNvPr id="4097" name="Rectangle 1"/>
          <p:cNvSpPr>
            <a:spLocks noChangeArrowheads="1"/>
          </p:cNvSpPr>
          <p:nvPr/>
        </p:nvSpPr>
        <p:spPr bwMode="auto">
          <a:xfrm>
            <a:off x="1143000" y="5626120"/>
            <a:ext cx="754379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ontent Placeholder 2"/>
          <p:cNvSpPr>
            <a:spLocks noGrp="1"/>
          </p:cNvSpPr>
          <p:nvPr>
            <p:ph idx="1"/>
          </p:nvPr>
        </p:nvSpPr>
        <p:spPr>
          <a:xfrm>
            <a:off x="228600" y="990600"/>
            <a:ext cx="7010400" cy="5715000"/>
          </a:xfrm>
        </p:spPr>
        <p:txBody>
          <a:bodyPr/>
          <a:lstStyle/>
          <a:p>
            <a:pPr eaLnBrk="1" hangingPunct="1"/>
            <a:r>
              <a:rPr lang="en-US" sz="1800" dirty="0" smtClean="0">
                <a:latin typeface="Times New Roman" charset="0"/>
                <a:cs typeface="Times New Roman" charset="0"/>
              </a:rPr>
              <a:t>May 6 – MDE Programs</a:t>
            </a:r>
          </a:p>
          <a:p>
            <a:pPr eaLnBrk="1" hangingPunct="1"/>
            <a:r>
              <a:rPr lang="en-US" sz="1800" dirty="0" smtClean="0">
                <a:latin typeface="Times New Roman" pitchFamily="18" charset="0"/>
                <a:cs typeface="Times New Roman" pitchFamily="18" charset="0"/>
              </a:rPr>
              <a:t>May 21 – MEA and DNR Programs</a:t>
            </a:r>
          </a:p>
          <a:p>
            <a:pPr eaLnBrk="1" hangingPunct="1"/>
            <a:r>
              <a:rPr lang="en-US" sz="1800" dirty="0" smtClean="0">
                <a:latin typeface="Times New Roman" pitchFamily="18" charset="0"/>
                <a:cs typeface="Times New Roman" pitchFamily="18" charset="0"/>
              </a:rPr>
              <a:t> June 4 – MDOT and other Agency Programs</a:t>
            </a:r>
          </a:p>
          <a:p>
            <a:pPr eaLnBrk="1" hangingPunct="1"/>
            <a:r>
              <a:rPr lang="en-US" sz="1800" dirty="0" smtClean="0">
                <a:solidFill>
                  <a:schemeClr val="accent6"/>
                </a:solidFill>
                <a:latin typeface="Times New Roman" pitchFamily="18" charset="0"/>
                <a:cs typeface="Times New Roman" pitchFamily="18" charset="0"/>
              </a:rPr>
              <a:t>June 24 – With SWG … </a:t>
            </a:r>
            <a:r>
              <a:rPr lang="en-US" sz="1800" dirty="0" smtClean="0">
                <a:solidFill>
                  <a:schemeClr val="accent6"/>
                </a:solidFill>
                <a:latin typeface="Times New Roman" pitchFamily="18" charset="0"/>
                <a:ea typeface="Times New Roman" pitchFamily="18" charset="0"/>
                <a:cs typeface="Times New Roman" pitchFamily="18" charset="0"/>
              </a:rPr>
              <a:t>the science and goal setting, the cost of inaction and environmental justice and climate change (all third party contractual support)</a:t>
            </a:r>
          </a:p>
          <a:p>
            <a:pPr lvl="0" eaLnBrk="1" hangingPunct="1"/>
            <a:r>
              <a:rPr lang="en-US" sz="1800" dirty="0" smtClean="0">
                <a:solidFill>
                  <a:schemeClr val="accent6"/>
                </a:solidFill>
                <a:latin typeface="Times New Roman" pitchFamily="18" charset="0"/>
                <a:cs typeface="Times New Roman" pitchFamily="18" charset="0"/>
              </a:rPr>
              <a:t>July 16 - </a:t>
            </a:r>
            <a:r>
              <a:rPr lang="en-US" sz="1800" dirty="0" smtClean="0">
                <a:solidFill>
                  <a:schemeClr val="accent6"/>
                </a:solidFill>
                <a:latin typeface="Times New Roman" pitchFamily="18" charset="0"/>
                <a:ea typeface="Times New Roman" pitchFamily="18" charset="0"/>
                <a:cs typeface="Times New Roman" pitchFamily="18" charset="0"/>
              </a:rPr>
              <a:t>Focus on RESI economic analyses, other contractor supported efforts on economic messaging and blending cost of inaction analyses with traditional economic analysis (all third party contractual support)</a:t>
            </a:r>
          </a:p>
          <a:p>
            <a:pPr lvl="0"/>
            <a:r>
              <a:rPr lang="en-US" sz="1800" dirty="0" smtClean="0">
                <a:solidFill>
                  <a:schemeClr val="accent6"/>
                </a:solidFill>
                <a:latin typeface="Times New Roman" pitchFamily="18" charset="0"/>
                <a:ea typeface="Times New Roman" pitchFamily="18" charset="0"/>
                <a:cs typeface="Times New Roman" pitchFamily="18" charset="0"/>
              </a:rPr>
              <a:t>August 14, 2015 – MWG “Mega-Meeting” … Draft Reports</a:t>
            </a:r>
          </a:p>
          <a:p>
            <a:pPr lvl="1"/>
            <a:r>
              <a:rPr lang="en-US" sz="1800" dirty="0" smtClean="0">
                <a:solidFill>
                  <a:schemeClr val="accent6"/>
                </a:solidFill>
                <a:latin typeface="Times New Roman" pitchFamily="18" charset="0"/>
                <a:ea typeface="Times New Roman" pitchFamily="18" charset="0"/>
                <a:cs typeface="Times New Roman" pitchFamily="18" charset="0"/>
              </a:rPr>
              <a:t>4 to 6 major reports, draft reports for GGRA (MDE lead) and Commission (MDE and MWG) and third party contractor reports</a:t>
            </a:r>
          </a:p>
          <a:p>
            <a:r>
              <a:rPr lang="en-US" sz="1800" dirty="0" smtClean="0">
                <a:solidFill>
                  <a:schemeClr val="accent6"/>
                </a:solidFill>
                <a:latin typeface="Times New Roman" pitchFamily="18" charset="0"/>
                <a:ea typeface="Times New Roman" pitchFamily="18" charset="0"/>
                <a:cs typeface="Times New Roman" pitchFamily="18" charset="0"/>
              </a:rPr>
              <a:t>MWG establishes meeting schedule (post-August 14) to finalize reports by September/October time frames</a:t>
            </a:r>
            <a:endParaRPr lang="en-US" sz="1800" dirty="0" smtClean="0">
              <a:solidFill>
                <a:schemeClr val="accent6"/>
              </a:solidFill>
              <a:latin typeface="Times New Roman" pitchFamily="18" charset="0"/>
              <a:cs typeface="Times New Roman" pitchFamily="18" charset="0"/>
            </a:endParaRPr>
          </a:p>
          <a:p>
            <a:pPr lvl="0" eaLnBrk="1" hangingPunct="1"/>
            <a:endParaRPr lang="en-US" sz="2400" dirty="0" smtClean="0">
              <a:solidFill>
                <a:schemeClr val="accent6"/>
              </a:solidFill>
              <a:latin typeface="Times New Roman" pitchFamily="18" charset="0"/>
              <a:cs typeface="Times New Roman" pitchFamily="18" charset="0"/>
            </a:endParaRPr>
          </a:p>
          <a:p>
            <a:pPr eaLnBrk="1" hangingPunct="1"/>
            <a:endParaRPr lang="en-US" sz="2400" dirty="0" smtClean="0">
              <a:solidFill>
                <a:schemeClr val="accent6"/>
              </a:solidFill>
              <a:latin typeface="Times New Roman" pitchFamily="18" charset="0"/>
              <a:cs typeface="Times New Roman" pitchFamily="18" charset="0"/>
            </a:endParaRPr>
          </a:p>
        </p:txBody>
      </p:sp>
      <p:pic>
        <p:nvPicPr>
          <p:cNvPr id="13" name="Picture 5" descr="ANd9GcTuHXxOdRTWA6C1Y1IfzmqAhrwLPlKYrLOusm59GgXVf3q3ZwF8XzpeZtE"/>
          <p:cNvPicPr>
            <a:picLocks noChangeAspect="1" noChangeArrowheads="1"/>
          </p:cNvPicPr>
          <p:nvPr/>
        </p:nvPicPr>
        <p:blipFill>
          <a:blip r:embed="rId2" cstate="print"/>
          <a:srcRect/>
          <a:stretch>
            <a:fillRect/>
          </a:stretch>
        </p:blipFill>
        <p:spPr bwMode="auto">
          <a:xfrm>
            <a:off x="7199312" y="1657350"/>
            <a:ext cx="1716088" cy="3600450"/>
          </a:xfrm>
          <a:prstGeom prst="rect">
            <a:avLst/>
          </a:prstGeom>
          <a:noFill/>
          <a:ln w="38100">
            <a:solidFill>
              <a:srgbClr val="FF6600"/>
            </a:solidFill>
            <a:miter lim="800000"/>
            <a:headEnd/>
            <a:tailEnd/>
          </a:ln>
        </p:spPr>
      </p:pic>
      <p:sp>
        <p:nvSpPr>
          <p:cNvPr id="6" name="TextBox 5"/>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18</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152400"/>
            <a:ext cx="8077200" cy="685800"/>
          </a:xfrm>
        </p:spPr>
        <p:txBody>
          <a:bodyPr/>
          <a:lstStyle/>
          <a:p>
            <a:pPr algn="ctr" eaLnBrk="1" hangingPunct="1"/>
            <a:r>
              <a:rPr lang="en-US" sz="4000" dirty="0" smtClean="0">
                <a:latin typeface="Times New Roman" charset="0"/>
                <a:cs typeface="Times New Roman" charset="0"/>
              </a:rPr>
              <a:t>What We Need From Working Group</a:t>
            </a:r>
          </a:p>
        </p:txBody>
      </p:sp>
      <p:sp>
        <p:nvSpPr>
          <p:cNvPr id="17411" name="Content Placeholder 2"/>
          <p:cNvSpPr>
            <a:spLocks noGrp="1"/>
          </p:cNvSpPr>
          <p:nvPr>
            <p:ph idx="1"/>
          </p:nvPr>
        </p:nvSpPr>
        <p:spPr>
          <a:xfrm>
            <a:off x="381000" y="1066800"/>
            <a:ext cx="5791200" cy="1905000"/>
          </a:xfrm>
        </p:spPr>
        <p:txBody>
          <a:bodyPr/>
          <a:lstStyle/>
          <a:p>
            <a:pPr eaLnBrk="1" hangingPunct="1"/>
            <a:r>
              <a:rPr lang="en-US" sz="2800" dirty="0" smtClean="0">
                <a:latin typeface="Times New Roman" charset="0"/>
                <a:cs typeface="Times New Roman" charset="0"/>
              </a:rPr>
              <a:t>Ways to Strengthen Programs</a:t>
            </a:r>
          </a:p>
          <a:p>
            <a:pPr lvl="1" eaLnBrk="1" hangingPunct="1"/>
            <a:r>
              <a:rPr lang="en-US" sz="2400" dirty="0" smtClean="0">
                <a:latin typeface="Times New Roman" charset="0"/>
                <a:cs typeface="Times New Roman" charset="0"/>
              </a:rPr>
              <a:t>GHG reductions </a:t>
            </a:r>
            <a:r>
              <a:rPr lang="en-US" sz="2400" u="sng" dirty="0" smtClean="0">
                <a:latin typeface="Times New Roman" charset="0"/>
                <a:cs typeface="Times New Roman" charset="0"/>
              </a:rPr>
              <a:t>and</a:t>
            </a:r>
            <a:r>
              <a:rPr lang="en-US" sz="2400" dirty="0" smtClean="0">
                <a:latin typeface="Times New Roman" charset="0"/>
                <a:cs typeface="Times New Roman" charset="0"/>
              </a:rPr>
              <a:t> jobs and the economy</a:t>
            </a:r>
          </a:p>
          <a:p>
            <a:pPr>
              <a:defRPr/>
            </a:pPr>
            <a:r>
              <a:rPr lang="en-US" sz="2800" dirty="0" smtClean="0">
                <a:latin typeface="Times New Roman" charset="0"/>
                <a:cs typeface="Times New Roman" charset="0"/>
              </a:rPr>
              <a:t>New Programs</a:t>
            </a:r>
          </a:p>
          <a:p>
            <a:pPr>
              <a:defRPr/>
            </a:pPr>
            <a:r>
              <a:rPr lang="en-US" sz="2800" dirty="0" smtClean="0">
                <a:latin typeface="Times New Roman" charset="0"/>
                <a:cs typeface="Times New Roman" charset="0"/>
              </a:rPr>
              <a:t>Potential New Program Components</a:t>
            </a:r>
          </a:p>
          <a:p>
            <a:pPr eaLnBrk="1" hangingPunct="1"/>
            <a:r>
              <a:rPr lang="en-US" sz="2800" dirty="0" smtClean="0">
                <a:latin typeface="Times New Roman" charset="0"/>
                <a:cs typeface="Times New Roman" charset="0"/>
              </a:rPr>
              <a:t>Missed Opportunities</a:t>
            </a:r>
          </a:p>
          <a:p>
            <a:pPr eaLnBrk="1" hangingPunct="1"/>
            <a:r>
              <a:rPr lang="en-US" sz="2800" dirty="0" smtClean="0">
                <a:latin typeface="Times New Roman" charset="0"/>
                <a:cs typeface="Times New Roman" charset="0"/>
              </a:rPr>
              <a:t>Thoughts on Goals and Programs for the 2030 to 2050 Timeframe</a:t>
            </a:r>
          </a:p>
          <a:p>
            <a:pPr eaLnBrk="1" hangingPunct="1"/>
            <a:r>
              <a:rPr lang="en-US" sz="2800" dirty="0" smtClean="0">
                <a:latin typeface="Times New Roman" charset="0"/>
                <a:cs typeface="Times New Roman" charset="0"/>
              </a:rPr>
              <a:t>Other Suggestions and Comments</a:t>
            </a:r>
            <a:endParaRPr lang="en-US" sz="2000" dirty="0" smtClean="0">
              <a:latin typeface="Times New Roman" charset="0"/>
              <a:cs typeface="Times New Roman" charset="0"/>
            </a:endParaRPr>
          </a:p>
        </p:txBody>
      </p:sp>
      <p:pic>
        <p:nvPicPr>
          <p:cNvPr id="8" name="Picture 12" descr="sunsets_36">
            <a:hlinkClick r:id="rId2"/>
          </p:cNvPr>
          <p:cNvPicPr>
            <a:picLocks noChangeAspect="1" noChangeArrowheads="1"/>
          </p:cNvPicPr>
          <p:nvPr/>
        </p:nvPicPr>
        <p:blipFill>
          <a:blip r:embed="rId3" cstate="print"/>
          <a:srcRect/>
          <a:stretch>
            <a:fillRect/>
          </a:stretch>
        </p:blipFill>
        <p:spPr bwMode="auto">
          <a:xfrm>
            <a:off x="6158642" y="1295400"/>
            <a:ext cx="2756758" cy="1828800"/>
          </a:xfrm>
          <a:prstGeom prst="rect">
            <a:avLst/>
          </a:prstGeom>
          <a:noFill/>
          <a:ln w="38100">
            <a:solidFill>
              <a:srgbClr val="FFFF00"/>
            </a:solid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553200" y="3363913"/>
            <a:ext cx="1973933" cy="2351087"/>
          </a:xfrm>
          <a:prstGeom prst="rect">
            <a:avLst/>
          </a:prstGeom>
          <a:noFill/>
          <a:ln w="38100">
            <a:solidFill>
              <a:srgbClr val="99CCFF"/>
            </a:solidFill>
            <a:miter lim="800000"/>
            <a:headEnd/>
            <a:tailEnd/>
          </a:ln>
        </p:spPr>
      </p:pic>
      <p:sp>
        <p:nvSpPr>
          <p:cNvPr id="6" name="TextBox 5"/>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19</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7150"/>
            <a:ext cx="7940675" cy="825500"/>
          </a:xfrm>
        </p:spPr>
        <p:txBody>
          <a:bodyPr/>
          <a:lstStyle/>
          <a:p>
            <a:pPr algn="ctr" eaLnBrk="1" hangingPunct="1"/>
            <a:r>
              <a:rPr lang="en-US" sz="4800" dirty="0" smtClean="0">
                <a:latin typeface="Times New Roman" charset="0"/>
                <a:cs typeface="Times New Roman" charset="0"/>
              </a:rPr>
              <a:t>Overview</a:t>
            </a:r>
          </a:p>
        </p:txBody>
      </p:sp>
      <p:sp>
        <p:nvSpPr>
          <p:cNvPr id="5123" name="Rectangle 3"/>
          <p:cNvSpPr>
            <a:spLocks noGrp="1" noChangeArrowheads="1"/>
          </p:cNvSpPr>
          <p:nvPr>
            <p:ph type="body" sz="half" idx="1"/>
          </p:nvPr>
        </p:nvSpPr>
        <p:spPr>
          <a:xfrm>
            <a:off x="685800" y="1295400"/>
            <a:ext cx="4724400" cy="4343400"/>
          </a:xfrm>
        </p:spPr>
        <p:txBody>
          <a:bodyPr/>
          <a:lstStyle/>
          <a:p>
            <a:pPr eaLnBrk="1" hangingPunct="1"/>
            <a:r>
              <a:rPr lang="en-US" sz="3200" dirty="0" smtClean="0">
                <a:latin typeface="Times New Roman" charset="0"/>
                <a:cs typeface="Times New Roman" charset="0"/>
              </a:rPr>
              <a:t>2006 to 2015 Efforts</a:t>
            </a:r>
          </a:p>
          <a:p>
            <a:pPr eaLnBrk="1" hangingPunct="1"/>
            <a:r>
              <a:rPr lang="en-US" sz="3200" dirty="0" smtClean="0">
                <a:latin typeface="Times New Roman" charset="0"/>
                <a:cs typeface="Times New Roman" charset="0"/>
              </a:rPr>
              <a:t>Current Status on Reductions</a:t>
            </a:r>
          </a:p>
          <a:p>
            <a:pPr eaLnBrk="1" hangingPunct="1"/>
            <a:r>
              <a:rPr lang="en-US" sz="3200" dirty="0" smtClean="0">
                <a:latin typeface="Times New Roman" charset="0"/>
                <a:cs typeface="Times New Roman" charset="0"/>
              </a:rPr>
              <a:t>Reduction Shortfalls</a:t>
            </a:r>
          </a:p>
          <a:p>
            <a:pPr eaLnBrk="1" hangingPunct="1"/>
            <a:r>
              <a:rPr lang="en-US" sz="3200" dirty="0" smtClean="0">
                <a:latin typeface="Times New Roman" charset="0"/>
                <a:cs typeface="Times New Roman" charset="0"/>
              </a:rPr>
              <a:t>Agency Responsibilities</a:t>
            </a:r>
          </a:p>
          <a:p>
            <a:pPr eaLnBrk="1" hangingPunct="1"/>
            <a:r>
              <a:rPr lang="en-US" sz="3200" dirty="0" smtClean="0">
                <a:latin typeface="Times New Roman" charset="0"/>
                <a:cs typeface="Times New Roman" charset="0"/>
              </a:rPr>
              <a:t>Want More Information?</a:t>
            </a:r>
          </a:p>
          <a:p>
            <a:pPr eaLnBrk="1" hangingPunct="1"/>
            <a:r>
              <a:rPr lang="en-US" sz="3200" dirty="0" smtClean="0">
                <a:latin typeface="Times New Roman" charset="0"/>
                <a:cs typeface="Times New Roman" charset="0"/>
              </a:rPr>
              <a:t>Working Group Input</a:t>
            </a:r>
          </a:p>
        </p:txBody>
      </p:sp>
      <p:sp>
        <p:nvSpPr>
          <p:cNvPr id="5124" name="Rectangle 5"/>
          <p:cNvSpPr>
            <a:spLocks noChangeArrowheads="1"/>
          </p:cNvSpPr>
          <p:nvPr/>
        </p:nvSpPr>
        <p:spPr bwMode="auto">
          <a:xfrm>
            <a:off x="1738313" y="1371600"/>
            <a:ext cx="9144000" cy="0"/>
          </a:xfrm>
          <a:prstGeom prst="rect">
            <a:avLst/>
          </a:prstGeom>
          <a:noFill/>
          <a:ln w="9525">
            <a:noFill/>
            <a:miter lim="800000"/>
            <a:headEnd/>
            <a:tailEnd/>
          </a:ln>
        </p:spPr>
        <p:txBody>
          <a:bodyPr>
            <a:spAutoFit/>
          </a:bodyPr>
          <a:lstStyle/>
          <a:p>
            <a:endParaRPr lang="en-US"/>
          </a:p>
        </p:txBody>
      </p:sp>
      <p:pic>
        <p:nvPicPr>
          <p:cNvPr id="5" name="Picture 5" descr="great%2520blue%2520heron">
            <a:hlinkClick r:id="rId2"/>
          </p:cNvPr>
          <p:cNvPicPr>
            <a:picLocks noChangeAspect="1" noChangeArrowheads="1"/>
          </p:cNvPicPr>
          <p:nvPr/>
        </p:nvPicPr>
        <p:blipFill>
          <a:blip r:embed="rId3" cstate="print"/>
          <a:srcRect/>
          <a:stretch>
            <a:fillRect/>
          </a:stretch>
        </p:blipFill>
        <p:spPr bwMode="auto">
          <a:xfrm>
            <a:off x="5791200" y="1524000"/>
            <a:ext cx="2438400" cy="3962400"/>
          </a:xfrm>
          <a:prstGeom prst="rect">
            <a:avLst/>
          </a:prstGeom>
          <a:noFill/>
          <a:ln w="38100">
            <a:solidFill>
              <a:srgbClr val="FFFF00"/>
            </a:solidFill>
            <a:miter lim="800000"/>
            <a:headEnd/>
            <a:tailEnd/>
          </a:ln>
        </p:spPr>
      </p:pic>
      <p:sp>
        <p:nvSpPr>
          <p:cNvPr id="7" name="TextBox 6"/>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2</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6800" y="152400"/>
            <a:ext cx="7543800" cy="685800"/>
          </a:xfrm>
        </p:spPr>
        <p:txBody>
          <a:bodyPr/>
          <a:lstStyle/>
          <a:p>
            <a:pPr algn="ctr" eaLnBrk="1" hangingPunct="1"/>
            <a:r>
              <a:rPr lang="en-US" sz="4400" dirty="0" smtClean="0">
                <a:latin typeface="Times New Roman" charset="0"/>
                <a:cs typeface="Times New Roman" charset="0"/>
              </a:rPr>
              <a:t>For More Information</a:t>
            </a:r>
          </a:p>
        </p:txBody>
      </p:sp>
      <p:sp>
        <p:nvSpPr>
          <p:cNvPr id="16387" name="Content Placeholder 2"/>
          <p:cNvSpPr>
            <a:spLocks noGrp="1"/>
          </p:cNvSpPr>
          <p:nvPr>
            <p:ph idx="1"/>
          </p:nvPr>
        </p:nvSpPr>
        <p:spPr>
          <a:xfrm>
            <a:off x="381000" y="1066800"/>
            <a:ext cx="8153400" cy="3810000"/>
          </a:xfrm>
        </p:spPr>
        <p:txBody>
          <a:bodyPr/>
          <a:lstStyle/>
          <a:p>
            <a:pPr algn="ctr" eaLnBrk="1" hangingPunct="1">
              <a:buFontTx/>
              <a:buNone/>
            </a:pPr>
            <a:r>
              <a:rPr lang="en-US" sz="2000" smtClean="0">
                <a:latin typeface="Times New Roman" charset="0"/>
                <a:cs typeface="Times New Roman" charset="0"/>
              </a:rPr>
              <a:t>Maryland Department of the Environment</a:t>
            </a:r>
          </a:p>
          <a:p>
            <a:pPr algn="ctr" eaLnBrk="1" hangingPunct="1">
              <a:buFontTx/>
              <a:buNone/>
            </a:pPr>
            <a:r>
              <a:rPr lang="en-US" sz="2000" smtClean="0">
                <a:latin typeface="Times New Roman" charset="0"/>
                <a:cs typeface="Times New Roman" charset="0"/>
                <a:hlinkClick r:id="rId2"/>
              </a:rPr>
              <a:t>http://www.mde.state.md.us/Pages/Home.aspx</a:t>
            </a:r>
            <a:endParaRPr lang="en-US" sz="2000" smtClean="0">
              <a:latin typeface="Times New Roman" charset="0"/>
              <a:cs typeface="Times New Roman" charset="0"/>
            </a:endParaRPr>
          </a:p>
          <a:p>
            <a:pPr algn="ctr" eaLnBrk="1" hangingPunct="1">
              <a:buFontTx/>
              <a:buNone/>
            </a:pPr>
            <a:endParaRPr lang="en-US" sz="2000" smtClean="0">
              <a:latin typeface="Times New Roman" charset="0"/>
              <a:cs typeface="Times New Roman" charset="0"/>
            </a:endParaRPr>
          </a:p>
          <a:p>
            <a:pPr algn="ctr" eaLnBrk="1" hangingPunct="1">
              <a:buFontTx/>
              <a:buNone/>
            </a:pPr>
            <a:r>
              <a:rPr lang="en-US" sz="2000" smtClean="0">
                <a:latin typeface="Times New Roman" charset="0"/>
                <a:cs typeface="Times New Roman" charset="0"/>
              </a:rPr>
              <a:t>Maryland Smart, Green &amp; Growing</a:t>
            </a:r>
          </a:p>
          <a:p>
            <a:pPr algn="ctr" eaLnBrk="1" hangingPunct="1">
              <a:buFontTx/>
              <a:buNone/>
            </a:pPr>
            <a:r>
              <a:rPr lang="en-US" sz="2000" smtClean="0">
                <a:latin typeface="Times New Roman" charset="0"/>
                <a:cs typeface="Times New Roman" charset="0"/>
                <a:hlinkClick r:id="rId3"/>
              </a:rPr>
              <a:t>http://climatechange.maryland.gov/</a:t>
            </a:r>
            <a:endParaRPr lang="en-US" sz="2000" smtClean="0">
              <a:latin typeface="Times New Roman" charset="0"/>
              <a:cs typeface="Times New Roman" charset="0"/>
            </a:endParaRPr>
          </a:p>
        </p:txBody>
      </p:sp>
      <p:pic>
        <p:nvPicPr>
          <p:cNvPr id="16388" name="Picture 8" descr="MPj04389070000[1]"/>
          <p:cNvPicPr>
            <a:picLocks noChangeAspect="1" noChangeArrowheads="1"/>
          </p:cNvPicPr>
          <p:nvPr/>
        </p:nvPicPr>
        <p:blipFill>
          <a:blip r:embed="rId4" cstate="print"/>
          <a:srcRect/>
          <a:stretch>
            <a:fillRect/>
          </a:stretch>
        </p:blipFill>
        <p:spPr bwMode="auto">
          <a:xfrm>
            <a:off x="2438400" y="3810000"/>
            <a:ext cx="4495800" cy="2590398"/>
          </a:xfrm>
          <a:prstGeom prst="rect">
            <a:avLst/>
          </a:prstGeom>
          <a:noFill/>
          <a:ln w="38100">
            <a:solidFill>
              <a:srgbClr val="FF00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20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101600"/>
            <a:ext cx="8507413" cy="825500"/>
          </a:xfrm>
        </p:spPr>
        <p:txBody>
          <a:bodyPr/>
          <a:lstStyle/>
          <a:p>
            <a:pPr algn="ctr" eaLnBrk="1" hangingPunct="1"/>
            <a:r>
              <a:rPr lang="en-US" sz="4800" dirty="0" smtClean="0">
                <a:latin typeface="Times New Roman" charset="0"/>
                <a:cs typeface="Times New Roman" charset="0"/>
              </a:rPr>
              <a:t>Earliest Actions</a:t>
            </a:r>
          </a:p>
        </p:txBody>
      </p:sp>
      <p:sp>
        <p:nvSpPr>
          <p:cNvPr id="6147" name="Rectangle 3"/>
          <p:cNvSpPr>
            <a:spLocks noGrp="1" noChangeArrowheads="1"/>
          </p:cNvSpPr>
          <p:nvPr>
            <p:ph type="body" sz="half" idx="1"/>
          </p:nvPr>
        </p:nvSpPr>
        <p:spPr>
          <a:xfrm>
            <a:off x="409575" y="1252538"/>
            <a:ext cx="4640263" cy="5172075"/>
          </a:xfrm>
        </p:spPr>
        <p:txBody>
          <a:bodyPr/>
          <a:lstStyle/>
          <a:p>
            <a:pPr eaLnBrk="1" hangingPunct="1"/>
            <a:r>
              <a:rPr lang="en-US" sz="2400" dirty="0" smtClean="0">
                <a:latin typeface="Times New Roman" charset="0"/>
                <a:cs typeface="Times New Roman" charset="0"/>
              </a:rPr>
              <a:t>2006 – Maryland Healthy Air Act</a:t>
            </a:r>
          </a:p>
          <a:p>
            <a:pPr lvl="1" eaLnBrk="1" hangingPunct="1"/>
            <a:r>
              <a:rPr lang="en-US" sz="2000" dirty="0" smtClean="0">
                <a:latin typeface="Times New Roman" charset="0"/>
                <a:cs typeface="Times New Roman" charset="0"/>
              </a:rPr>
              <a:t>Multi-pollutant power plant reductions</a:t>
            </a:r>
          </a:p>
          <a:p>
            <a:pPr lvl="1" eaLnBrk="1" hangingPunct="1"/>
            <a:r>
              <a:rPr lang="en-US" sz="2000" dirty="0" smtClean="0">
                <a:latin typeface="Times New Roman" charset="0"/>
                <a:cs typeface="Times New Roman" charset="0"/>
              </a:rPr>
              <a:t>Set up a process that lead to Maryland becoming a member of the Regional Greenhouse Gas Initiative (RGGI) in 2007 </a:t>
            </a:r>
          </a:p>
          <a:p>
            <a:pPr eaLnBrk="1" hangingPunct="1"/>
            <a:r>
              <a:rPr lang="en-US" sz="2400" dirty="0" smtClean="0">
                <a:latin typeface="Times New Roman" charset="0"/>
                <a:cs typeface="Times New Roman" charset="0"/>
              </a:rPr>
              <a:t>2007 – Maryland Clean Cars Act</a:t>
            </a:r>
          </a:p>
          <a:p>
            <a:pPr lvl="1" eaLnBrk="1" hangingPunct="1"/>
            <a:r>
              <a:rPr lang="en-US" sz="2000" dirty="0" smtClean="0">
                <a:latin typeface="Times New Roman" charset="0"/>
                <a:cs typeface="Times New Roman" charset="0"/>
              </a:rPr>
              <a:t>Comprehensive effort to reduce a host of emissions from vehicles</a:t>
            </a:r>
          </a:p>
          <a:p>
            <a:pPr lvl="1" eaLnBrk="1" hangingPunct="1"/>
            <a:r>
              <a:rPr lang="en-US" sz="2000" dirty="0" smtClean="0">
                <a:latin typeface="Times New Roman" charset="0"/>
                <a:cs typeface="Times New Roman" charset="0"/>
              </a:rPr>
              <a:t>Toughest standards allowed by law</a:t>
            </a:r>
          </a:p>
          <a:p>
            <a:pPr lvl="1" eaLnBrk="1" hangingPunct="1"/>
            <a:r>
              <a:rPr lang="en-US" sz="2000" dirty="0" smtClean="0">
                <a:latin typeface="Times New Roman" charset="0"/>
                <a:cs typeface="Times New Roman" charset="0"/>
              </a:rPr>
              <a:t>Significant GHG reductions</a:t>
            </a:r>
          </a:p>
        </p:txBody>
      </p:sp>
      <p:pic>
        <p:nvPicPr>
          <p:cNvPr id="4" name="Picture 4" descr="72996824_6950155536">
            <a:hlinkClick r:id="rId2"/>
          </p:cNvPr>
          <p:cNvPicPr>
            <a:picLocks noChangeAspect="1" noChangeArrowheads="1"/>
          </p:cNvPicPr>
          <p:nvPr/>
        </p:nvPicPr>
        <p:blipFill>
          <a:blip r:embed="rId3" cstate="print"/>
          <a:srcRect/>
          <a:stretch>
            <a:fillRect/>
          </a:stretch>
        </p:blipFill>
        <p:spPr bwMode="auto">
          <a:xfrm>
            <a:off x="5334000" y="1447800"/>
            <a:ext cx="2951176" cy="1981200"/>
          </a:xfrm>
          <a:prstGeom prst="rect">
            <a:avLst/>
          </a:prstGeom>
          <a:noFill/>
          <a:ln w="38100">
            <a:solidFill>
              <a:srgbClr val="FF0000"/>
            </a:solidFill>
            <a:miter lim="800000"/>
            <a:headEnd/>
            <a:tailEnd/>
          </a:ln>
        </p:spPr>
      </p:pic>
      <p:pic>
        <p:nvPicPr>
          <p:cNvPr id="5" name="ClipArt Placeholder 4" descr="Sunset - Photo by RLMartin"/>
          <p:cNvPicPr>
            <a:picLocks noGrp="1" noChangeAspect="1" noChangeArrowheads="1"/>
          </p:cNvPicPr>
          <p:nvPr>
            <p:ph type="clipArt" sz="half" idx="2"/>
          </p:nvPr>
        </p:nvPicPr>
        <p:blipFill>
          <a:blip r:embed="rId4" cstate="print"/>
          <a:srcRect/>
          <a:stretch>
            <a:fillRect/>
          </a:stretch>
        </p:blipFill>
        <p:spPr>
          <a:xfrm>
            <a:off x="5486400" y="3733800"/>
            <a:ext cx="2514600" cy="1897063"/>
          </a:xfrm>
          <a:noFill/>
          <a:ln w="38100">
            <a:solidFill>
              <a:srgbClr val="FFFF00"/>
            </a:solidFill>
          </a:ln>
        </p:spPr>
      </p:pic>
      <p:sp>
        <p:nvSpPr>
          <p:cNvPr id="6" name="TextBox 5"/>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2787" y="101600"/>
            <a:ext cx="8507413" cy="825500"/>
          </a:xfrm>
        </p:spPr>
        <p:txBody>
          <a:bodyPr/>
          <a:lstStyle/>
          <a:p>
            <a:pPr algn="ctr" eaLnBrk="1" hangingPunct="1"/>
            <a:r>
              <a:rPr lang="en-US" sz="3600" dirty="0" smtClean="0">
                <a:latin typeface="Times New Roman" charset="0"/>
                <a:cs typeface="Times New Roman" charset="0"/>
              </a:rPr>
              <a:t>Maryland Commission on Climate Change</a:t>
            </a:r>
          </a:p>
        </p:txBody>
      </p:sp>
      <p:sp>
        <p:nvSpPr>
          <p:cNvPr id="6147" name="Rectangle 3"/>
          <p:cNvSpPr>
            <a:spLocks noGrp="1" noChangeArrowheads="1"/>
          </p:cNvSpPr>
          <p:nvPr>
            <p:ph type="body" sz="half" idx="1"/>
          </p:nvPr>
        </p:nvSpPr>
        <p:spPr>
          <a:xfrm>
            <a:off x="228600" y="1152525"/>
            <a:ext cx="4848225" cy="5172075"/>
          </a:xfrm>
        </p:spPr>
        <p:txBody>
          <a:bodyPr/>
          <a:lstStyle/>
          <a:p>
            <a:pPr eaLnBrk="1" hangingPunct="1"/>
            <a:r>
              <a:rPr lang="en-US" sz="2200" dirty="0" smtClean="0">
                <a:latin typeface="Times New Roman" charset="0"/>
                <a:cs typeface="Times New Roman" charset="0"/>
              </a:rPr>
              <a:t>Established in 2007 by Governor’s Executive Order 01.01.2007.07</a:t>
            </a:r>
          </a:p>
          <a:p>
            <a:pPr eaLnBrk="1" hangingPunct="1"/>
            <a:r>
              <a:rPr lang="en-US" sz="2200" dirty="0" smtClean="0">
                <a:latin typeface="Times New Roman" charset="0"/>
                <a:cs typeface="Times New Roman" charset="0"/>
              </a:rPr>
              <a:t>Cabinet Secretaries and six members from the General Assembly</a:t>
            </a:r>
          </a:p>
          <a:p>
            <a:pPr eaLnBrk="1" hangingPunct="1"/>
            <a:r>
              <a:rPr lang="en-US" sz="2200" dirty="0" smtClean="0">
                <a:latin typeface="Times New Roman" charset="0"/>
                <a:cs typeface="Times New Roman" charset="0"/>
              </a:rPr>
              <a:t>Charged with addressing Maryland’s climate change challenge on all fronts</a:t>
            </a:r>
          </a:p>
          <a:p>
            <a:pPr eaLnBrk="1" hangingPunct="1"/>
            <a:r>
              <a:rPr lang="en-US" sz="2200" dirty="0" smtClean="0">
                <a:latin typeface="Times New Roman" charset="0"/>
                <a:cs typeface="Times New Roman" charset="0"/>
              </a:rPr>
              <a:t>Three specific areas of concern:</a:t>
            </a:r>
          </a:p>
          <a:p>
            <a:pPr lvl="1" eaLnBrk="1" hangingPunct="1"/>
            <a:r>
              <a:rPr lang="en-US" sz="2000" dirty="0" smtClean="0">
                <a:latin typeface="Times New Roman" charset="0"/>
                <a:cs typeface="Times New Roman" charset="0"/>
              </a:rPr>
              <a:t>Mitigation (MDE)</a:t>
            </a:r>
          </a:p>
          <a:p>
            <a:pPr lvl="1" eaLnBrk="1" hangingPunct="1"/>
            <a:r>
              <a:rPr lang="en-US" sz="2000" dirty="0" smtClean="0">
                <a:latin typeface="Times New Roman" charset="0"/>
                <a:cs typeface="Times New Roman" charset="0"/>
              </a:rPr>
              <a:t>Adaptation (DNR)</a:t>
            </a:r>
          </a:p>
          <a:p>
            <a:pPr lvl="1" eaLnBrk="1" hangingPunct="1"/>
            <a:r>
              <a:rPr lang="en-US" sz="2000" dirty="0" smtClean="0">
                <a:latin typeface="Times New Roman" charset="0"/>
                <a:cs typeface="Times New Roman" charset="0"/>
              </a:rPr>
              <a:t>Science and effects in Maryland (UMD) </a:t>
            </a:r>
          </a:p>
          <a:p>
            <a:pPr eaLnBrk="1" hangingPunct="1"/>
            <a:r>
              <a:rPr lang="en-US" sz="2200" dirty="0" smtClean="0">
                <a:latin typeface="Times New Roman" charset="0"/>
                <a:cs typeface="Times New Roman" charset="0"/>
              </a:rPr>
              <a:t>Mandated that a State Climate Action Plan be developed by 2008</a:t>
            </a:r>
          </a:p>
        </p:txBody>
      </p:sp>
      <p:pic>
        <p:nvPicPr>
          <p:cNvPr id="6148" name="Picture 5" descr="fordavecoverholdingcrab"/>
          <p:cNvPicPr>
            <a:picLocks noChangeAspect="1" noChangeArrowheads="1"/>
          </p:cNvPicPr>
          <p:nvPr/>
        </p:nvPicPr>
        <p:blipFill>
          <a:blip r:embed="rId2" cstate="print"/>
          <a:srcRect/>
          <a:stretch>
            <a:fillRect/>
          </a:stretch>
        </p:blipFill>
        <p:spPr bwMode="auto">
          <a:xfrm>
            <a:off x="5715000" y="3886200"/>
            <a:ext cx="2743200" cy="1827784"/>
          </a:xfrm>
          <a:prstGeom prst="rect">
            <a:avLst/>
          </a:prstGeom>
          <a:noFill/>
          <a:ln w="38100">
            <a:solidFill>
              <a:srgbClr val="33CCCC"/>
            </a:solidFill>
            <a:miter lim="800000"/>
            <a:headEnd/>
            <a:tailEnd/>
          </a:ln>
        </p:spPr>
      </p:pic>
      <p:pic>
        <p:nvPicPr>
          <p:cNvPr id="6149" name="Picture 7" descr="New Image"/>
          <p:cNvPicPr>
            <a:picLocks noChangeAspect="1" noChangeArrowheads="1"/>
          </p:cNvPicPr>
          <p:nvPr/>
        </p:nvPicPr>
        <p:blipFill>
          <a:blip r:embed="rId3" cstate="print"/>
          <a:srcRect/>
          <a:stretch>
            <a:fillRect/>
          </a:stretch>
        </p:blipFill>
        <p:spPr bwMode="auto">
          <a:xfrm>
            <a:off x="5467350" y="1143000"/>
            <a:ext cx="3251200" cy="2438400"/>
          </a:xfrm>
          <a:prstGeom prst="rect">
            <a:avLst/>
          </a:prstGeom>
          <a:noFill/>
          <a:ln w="38100">
            <a:solidFill>
              <a:srgbClr val="00FFFF"/>
            </a:solidFill>
            <a:miter lim="800000"/>
            <a:headEnd/>
            <a:tailEnd/>
          </a:ln>
        </p:spPr>
      </p:pic>
      <p:sp>
        <p:nvSpPr>
          <p:cNvPr id="6" name="TextBox 5"/>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9900" y="88900"/>
            <a:ext cx="8369300" cy="825500"/>
          </a:xfrm>
        </p:spPr>
        <p:txBody>
          <a:bodyPr/>
          <a:lstStyle/>
          <a:p>
            <a:pPr algn="ctr" eaLnBrk="1" hangingPunct="1"/>
            <a:r>
              <a:rPr lang="en-US" sz="4400" smtClean="0">
                <a:latin typeface="Times New Roman" charset="0"/>
                <a:cs typeface="Times New Roman" charset="0"/>
              </a:rPr>
              <a:t>The Climate Action Plan</a:t>
            </a:r>
          </a:p>
        </p:txBody>
      </p:sp>
      <p:sp>
        <p:nvSpPr>
          <p:cNvPr id="7171" name="Rectangle 3"/>
          <p:cNvSpPr>
            <a:spLocks noChangeArrowheads="1"/>
          </p:cNvSpPr>
          <p:nvPr/>
        </p:nvSpPr>
        <p:spPr bwMode="auto">
          <a:xfrm>
            <a:off x="1738313" y="1371600"/>
            <a:ext cx="9144000" cy="0"/>
          </a:xfrm>
          <a:prstGeom prst="rect">
            <a:avLst/>
          </a:prstGeom>
          <a:noFill/>
          <a:ln w="9525">
            <a:noFill/>
            <a:miter lim="800000"/>
            <a:headEnd/>
            <a:tailEnd/>
          </a:ln>
        </p:spPr>
        <p:txBody>
          <a:bodyPr>
            <a:spAutoFit/>
          </a:bodyPr>
          <a:lstStyle/>
          <a:p>
            <a:endParaRPr lang="en-US"/>
          </a:p>
        </p:txBody>
      </p:sp>
      <p:pic>
        <p:nvPicPr>
          <p:cNvPr id="7172" name="Picture 4"/>
          <p:cNvPicPr>
            <a:picLocks noChangeAspect="1" noChangeArrowheads="1"/>
          </p:cNvPicPr>
          <p:nvPr/>
        </p:nvPicPr>
        <p:blipFill>
          <a:blip r:embed="rId2" cstate="print"/>
          <a:srcRect/>
          <a:stretch>
            <a:fillRect/>
          </a:stretch>
        </p:blipFill>
        <p:spPr bwMode="auto">
          <a:xfrm>
            <a:off x="7097713" y="1033463"/>
            <a:ext cx="1687512" cy="2217737"/>
          </a:xfrm>
          <a:prstGeom prst="rect">
            <a:avLst/>
          </a:prstGeom>
          <a:noFill/>
          <a:ln w="38100">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5910263" y="2200275"/>
            <a:ext cx="1766887" cy="2252663"/>
          </a:xfrm>
          <a:prstGeom prst="rect">
            <a:avLst/>
          </a:prstGeom>
          <a:noFill/>
          <a:ln w="38100">
            <a:noFill/>
            <a:miter lim="800000"/>
            <a:headEnd/>
            <a:tailEnd/>
          </a:ln>
        </p:spPr>
      </p:pic>
      <p:pic>
        <p:nvPicPr>
          <p:cNvPr id="7174" name="Picture 6"/>
          <p:cNvPicPr>
            <a:picLocks noChangeAspect="1" noChangeArrowheads="1"/>
          </p:cNvPicPr>
          <p:nvPr/>
        </p:nvPicPr>
        <p:blipFill>
          <a:blip r:embed="rId4" cstate="print"/>
          <a:srcRect/>
          <a:stretch>
            <a:fillRect/>
          </a:stretch>
        </p:blipFill>
        <p:spPr bwMode="auto">
          <a:xfrm>
            <a:off x="4537075" y="3605213"/>
            <a:ext cx="1820863" cy="2327275"/>
          </a:xfrm>
          <a:prstGeom prst="rect">
            <a:avLst/>
          </a:prstGeom>
          <a:noFill/>
          <a:ln w="38100">
            <a:noFill/>
            <a:miter lim="800000"/>
            <a:headEnd/>
            <a:tailEnd/>
          </a:ln>
        </p:spPr>
      </p:pic>
      <p:sp>
        <p:nvSpPr>
          <p:cNvPr id="7175" name="Rectangle 7"/>
          <p:cNvSpPr>
            <a:spLocks noChangeArrowheads="1"/>
          </p:cNvSpPr>
          <p:nvPr/>
        </p:nvSpPr>
        <p:spPr bwMode="auto">
          <a:xfrm>
            <a:off x="217488" y="1054100"/>
            <a:ext cx="4430712" cy="5803900"/>
          </a:xfrm>
          <a:prstGeom prst="rect">
            <a:avLst/>
          </a:prstGeom>
          <a:noFill/>
          <a:ln w="9525">
            <a:noFill/>
            <a:miter lim="800000"/>
            <a:headEnd/>
            <a:tailEnd/>
          </a:ln>
        </p:spPr>
        <p:txBody>
          <a:bodyPr/>
          <a:lstStyle/>
          <a:p>
            <a:pPr marL="342900" indent="-342900">
              <a:lnSpc>
                <a:spcPct val="90000"/>
              </a:lnSpc>
              <a:spcBef>
                <a:spcPct val="60000"/>
              </a:spcBef>
              <a:buClr>
                <a:srgbClr val="080808"/>
              </a:buClr>
              <a:buFontTx/>
              <a:buChar char="•"/>
            </a:pPr>
            <a:r>
              <a:rPr lang="en-US" sz="2000">
                <a:solidFill>
                  <a:srgbClr val="080808"/>
                </a:solidFill>
                <a:latin typeface="Times New Roman" charset="0"/>
                <a:cs typeface="Times New Roman" charset="0"/>
              </a:rPr>
              <a:t>Finalized in August, 2008</a:t>
            </a:r>
          </a:p>
          <a:p>
            <a:pPr marL="342900" indent="-342900">
              <a:lnSpc>
                <a:spcPct val="90000"/>
              </a:lnSpc>
              <a:spcBef>
                <a:spcPct val="60000"/>
              </a:spcBef>
              <a:buClr>
                <a:srgbClr val="080808"/>
              </a:buClr>
              <a:buFontTx/>
              <a:buChar char="•"/>
            </a:pPr>
            <a:r>
              <a:rPr lang="en-US" sz="2000">
                <a:solidFill>
                  <a:srgbClr val="080808"/>
                </a:solidFill>
                <a:latin typeface="Times New Roman" charset="0"/>
                <a:cs typeface="Times New Roman" charset="0"/>
              </a:rPr>
              <a:t>Includes reports from the three Working Groups</a:t>
            </a:r>
          </a:p>
          <a:p>
            <a:pPr marL="342900" indent="-342900">
              <a:lnSpc>
                <a:spcPct val="90000"/>
              </a:lnSpc>
              <a:spcBef>
                <a:spcPct val="60000"/>
              </a:spcBef>
              <a:buClr>
                <a:srgbClr val="080808"/>
              </a:buClr>
              <a:buFontTx/>
              <a:buChar char="•"/>
            </a:pPr>
            <a:r>
              <a:rPr lang="en-US" sz="2000">
                <a:solidFill>
                  <a:srgbClr val="080808"/>
                </a:solidFill>
                <a:latin typeface="Times New Roman" charset="0"/>
                <a:cs typeface="Times New Roman" charset="0"/>
              </a:rPr>
              <a:t>Addresses Five Sectors:</a:t>
            </a:r>
          </a:p>
          <a:p>
            <a:pPr marL="742950" lvl="1" indent="-285750">
              <a:lnSpc>
                <a:spcPct val="90000"/>
              </a:lnSpc>
              <a:spcBef>
                <a:spcPct val="40000"/>
              </a:spcBef>
              <a:buClr>
                <a:srgbClr val="080808"/>
              </a:buClr>
              <a:buFontTx/>
              <a:buChar char="–"/>
            </a:pPr>
            <a:r>
              <a:rPr lang="en-US" sz="1800">
                <a:solidFill>
                  <a:srgbClr val="080808"/>
                </a:solidFill>
                <a:latin typeface="Times New Roman" charset="0"/>
                <a:cs typeface="Times New Roman" charset="0"/>
              </a:rPr>
              <a:t>Energy Supply</a:t>
            </a:r>
          </a:p>
          <a:p>
            <a:pPr marL="742950" lvl="1" indent="-285750">
              <a:lnSpc>
                <a:spcPct val="90000"/>
              </a:lnSpc>
              <a:spcBef>
                <a:spcPct val="40000"/>
              </a:spcBef>
              <a:buClr>
                <a:srgbClr val="080808"/>
              </a:buClr>
              <a:buFontTx/>
              <a:buChar char="–"/>
            </a:pPr>
            <a:r>
              <a:rPr lang="en-US" sz="1800">
                <a:solidFill>
                  <a:srgbClr val="080808"/>
                </a:solidFill>
                <a:latin typeface="Times New Roman" charset="0"/>
                <a:cs typeface="Times New Roman" charset="0"/>
              </a:rPr>
              <a:t>Residential, Commercial, and Industrial</a:t>
            </a:r>
          </a:p>
          <a:p>
            <a:pPr marL="742950" lvl="1" indent="-285750">
              <a:lnSpc>
                <a:spcPct val="90000"/>
              </a:lnSpc>
              <a:spcBef>
                <a:spcPct val="40000"/>
              </a:spcBef>
              <a:buClr>
                <a:srgbClr val="080808"/>
              </a:buClr>
              <a:buFontTx/>
              <a:buChar char="–"/>
            </a:pPr>
            <a:r>
              <a:rPr lang="en-US" sz="1800">
                <a:solidFill>
                  <a:srgbClr val="080808"/>
                </a:solidFill>
                <a:latin typeface="Times New Roman" charset="0"/>
                <a:cs typeface="Times New Roman" charset="0"/>
              </a:rPr>
              <a:t>Transportation and Land Use</a:t>
            </a:r>
          </a:p>
          <a:p>
            <a:pPr marL="742950" lvl="1" indent="-285750">
              <a:lnSpc>
                <a:spcPct val="90000"/>
              </a:lnSpc>
              <a:spcBef>
                <a:spcPct val="40000"/>
              </a:spcBef>
              <a:buClr>
                <a:srgbClr val="080808"/>
              </a:buClr>
              <a:buFontTx/>
              <a:buChar char="–"/>
            </a:pPr>
            <a:r>
              <a:rPr lang="en-US" sz="1800">
                <a:solidFill>
                  <a:srgbClr val="080808"/>
                </a:solidFill>
                <a:latin typeface="Times New Roman" charset="0"/>
                <a:cs typeface="Times New Roman" charset="0"/>
              </a:rPr>
              <a:t>Agricultural, Forestry, and Waste</a:t>
            </a:r>
          </a:p>
          <a:p>
            <a:pPr marL="742950" lvl="1" indent="-285750">
              <a:lnSpc>
                <a:spcPct val="90000"/>
              </a:lnSpc>
              <a:spcBef>
                <a:spcPct val="40000"/>
              </a:spcBef>
              <a:buClr>
                <a:srgbClr val="080808"/>
              </a:buClr>
              <a:buFontTx/>
              <a:buChar char="–"/>
            </a:pPr>
            <a:r>
              <a:rPr lang="en-US" sz="1800">
                <a:solidFill>
                  <a:srgbClr val="080808"/>
                </a:solidFill>
                <a:latin typeface="Times New Roman" charset="0"/>
                <a:cs typeface="Times New Roman" charset="0"/>
              </a:rPr>
              <a:t>Cross Cutting</a:t>
            </a:r>
          </a:p>
          <a:p>
            <a:pPr marL="342900" indent="-342900">
              <a:lnSpc>
                <a:spcPct val="90000"/>
              </a:lnSpc>
              <a:spcBef>
                <a:spcPct val="60000"/>
              </a:spcBef>
              <a:buClr>
                <a:srgbClr val="080808"/>
              </a:buClr>
              <a:buFontTx/>
              <a:buChar char="•"/>
            </a:pPr>
            <a:r>
              <a:rPr lang="en-US" sz="2000">
                <a:solidFill>
                  <a:srgbClr val="080808"/>
                </a:solidFill>
                <a:latin typeface="Times New Roman" charset="0"/>
                <a:cs typeface="Times New Roman" charset="0"/>
              </a:rPr>
              <a:t>Other sections on:</a:t>
            </a:r>
          </a:p>
          <a:p>
            <a:pPr marL="742950" lvl="1" indent="-285750">
              <a:lnSpc>
                <a:spcPct val="90000"/>
              </a:lnSpc>
              <a:spcBef>
                <a:spcPct val="40000"/>
              </a:spcBef>
              <a:buClr>
                <a:srgbClr val="080808"/>
              </a:buClr>
              <a:buFontTx/>
              <a:buChar char="–"/>
            </a:pPr>
            <a:r>
              <a:rPr lang="en-US" sz="1800">
                <a:solidFill>
                  <a:srgbClr val="080808"/>
                </a:solidFill>
                <a:latin typeface="Times New Roman" charset="0"/>
                <a:cs typeface="Times New Roman" charset="0"/>
              </a:rPr>
              <a:t>The cost of inaction</a:t>
            </a:r>
          </a:p>
          <a:p>
            <a:pPr marL="742950" lvl="1" indent="-285750">
              <a:lnSpc>
                <a:spcPct val="90000"/>
              </a:lnSpc>
              <a:spcBef>
                <a:spcPct val="40000"/>
              </a:spcBef>
              <a:buClr>
                <a:srgbClr val="080808"/>
              </a:buClr>
              <a:buFontTx/>
              <a:buChar char="–"/>
            </a:pPr>
            <a:r>
              <a:rPr lang="en-US" sz="1800">
                <a:solidFill>
                  <a:srgbClr val="080808"/>
                </a:solidFill>
                <a:latin typeface="Times New Roman" charset="0"/>
                <a:cs typeface="Times New Roman" charset="0"/>
              </a:rPr>
              <a:t>Maryland’s effort into a future Federal program</a:t>
            </a:r>
          </a:p>
          <a:p>
            <a:pPr marL="342900" indent="-342900">
              <a:lnSpc>
                <a:spcPct val="90000"/>
              </a:lnSpc>
              <a:spcBef>
                <a:spcPct val="60000"/>
              </a:spcBef>
              <a:buClr>
                <a:srgbClr val="080808"/>
              </a:buClr>
              <a:buFontTx/>
              <a:buChar char="•"/>
            </a:pPr>
            <a:endParaRPr lang="en-US" sz="2000">
              <a:solidFill>
                <a:srgbClr val="080808"/>
              </a:solidFill>
              <a:latin typeface="Times New Roman" charset="0"/>
              <a:cs typeface="Times New Roman" charset="0"/>
            </a:endParaRPr>
          </a:p>
        </p:txBody>
      </p:sp>
      <p:sp>
        <p:nvSpPr>
          <p:cNvPr id="8" name="TextBox 7"/>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5</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89013" y="165100"/>
            <a:ext cx="8002587" cy="825500"/>
          </a:xfrm>
        </p:spPr>
        <p:txBody>
          <a:bodyPr/>
          <a:lstStyle/>
          <a:p>
            <a:pPr algn="ctr" eaLnBrk="1" hangingPunct="1"/>
            <a:r>
              <a:rPr lang="en-US" sz="3200" dirty="0" smtClean="0">
                <a:latin typeface="Times New Roman" charset="0"/>
                <a:cs typeface="Times New Roman" charset="0"/>
              </a:rPr>
              <a:t>The Greenhouse Gas Emissions Reduction Act</a:t>
            </a:r>
          </a:p>
        </p:txBody>
      </p:sp>
      <p:sp>
        <p:nvSpPr>
          <p:cNvPr id="8195" name="Rectangle 3"/>
          <p:cNvSpPr>
            <a:spLocks noChangeArrowheads="1"/>
          </p:cNvSpPr>
          <p:nvPr/>
        </p:nvSpPr>
        <p:spPr bwMode="auto">
          <a:xfrm>
            <a:off x="182563" y="1606550"/>
            <a:ext cx="4846637" cy="4946650"/>
          </a:xfrm>
          <a:prstGeom prst="rect">
            <a:avLst/>
          </a:prstGeom>
          <a:noFill/>
          <a:ln w="9525">
            <a:noFill/>
            <a:miter lim="800000"/>
            <a:headEnd/>
            <a:tailEnd/>
          </a:ln>
        </p:spPr>
        <p:txBody>
          <a:bodyPr/>
          <a:lstStyle/>
          <a:p>
            <a:pPr marL="342900" indent="-342900">
              <a:lnSpc>
                <a:spcPct val="100000"/>
              </a:lnSpc>
              <a:spcBef>
                <a:spcPct val="60000"/>
              </a:spcBef>
              <a:buClr>
                <a:srgbClr val="080808"/>
              </a:buClr>
              <a:buFontTx/>
              <a:buChar char="•"/>
              <a:defRPr/>
            </a:pPr>
            <a:r>
              <a:rPr lang="en-US" sz="2400" dirty="0">
                <a:solidFill>
                  <a:schemeClr val="accent6"/>
                </a:solidFill>
                <a:latin typeface="Times New Roman" pitchFamily="18" charset="0"/>
                <a:cs typeface="Times New Roman" pitchFamily="18" charset="0"/>
              </a:rPr>
              <a:t>The Greenhouse Gas </a:t>
            </a:r>
            <a:r>
              <a:rPr lang="en-US" sz="2400" dirty="0" smtClean="0">
                <a:solidFill>
                  <a:schemeClr val="accent6"/>
                </a:solidFill>
                <a:latin typeface="Times New Roman" pitchFamily="18" charset="0"/>
                <a:cs typeface="Times New Roman" pitchFamily="18" charset="0"/>
              </a:rPr>
              <a:t>Emission Reduction </a:t>
            </a:r>
            <a:r>
              <a:rPr lang="en-US" sz="2400" dirty="0">
                <a:solidFill>
                  <a:schemeClr val="accent6"/>
                </a:solidFill>
                <a:latin typeface="Times New Roman" pitchFamily="18" charset="0"/>
                <a:cs typeface="Times New Roman" pitchFamily="18" charset="0"/>
              </a:rPr>
              <a:t>Act </a:t>
            </a:r>
            <a:r>
              <a:rPr lang="en-US" sz="2400" dirty="0" smtClean="0">
                <a:solidFill>
                  <a:schemeClr val="accent6"/>
                </a:solidFill>
                <a:latin typeface="Times New Roman" pitchFamily="18" charset="0"/>
                <a:cs typeface="Times New Roman" pitchFamily="18" charset="0"/>
              </a:rPr>
              <a:t>(GGRA) signed </a:t>
            </a:r>
            <a:r>
              <a:rPr lang="en-US" sz="2400" dirty="0">
                <a:solidFill>
                  <a:schemeClr val="accent6"/>
                </a:solidFill>
                <a:latin typeface="Times New Roman" pitchFamily="18" charset="0"/>
                <a:cs typeface="Times New Roman" pitchFamily="18" charset="0"/>
              </a:rPr>
              <a:t>into law in April 2009</a:t>
            </a:r>
          </a:p>
          <a:p>
            <a:pPr marL="342900" indent="-342900">
              <a:lnSpc>
                <a:spcPct val="100000"/>
              </a:lnSpc>
              <a:spcBef>
                <a:spcPct val="60000"/>
              </a:spcBef>
              <a:buClr>
                <a:srgbClr val="080808"/>
              </a:buClr>
              <a:buFontTx/>
              <a:buChar char="•"/>
              <a:defRPr/>
            </a:pPr>
            <a:r>
              <a:rPr lang="en-US" sz="2400" dirty="0">
                <a:solidFill>
                  <a:srgbClr val="080808"/>
                </a:solidFill>
                <a:latin typeface="Times New Roman" pitchFamily="18" charset="0"/>
                <a:cs typeface="Times New Roman" pitchFamily="18" charset="0"/>
              </a:rPr>
              <a:t>Requires the State to develop and implement a Plan to reduce GHG emissions 25% from a 2006 baseline by 2020</a:t>
            </a:r>
          </a:p>
          <a:p>
            <a:pPr marL="342900" indent="-342900">
              <a:lnSpc>
                <a:spcPct val="100000"/>
              </a:lnSpc>
              <a:spcBef>
                <a:spcPct val="60000"/>
              </a:spcBef>
              <a:buClr>
                <a:srgbClr val="080808"/>
              </a:buClr>
              <a:buFontTx/>
              <a:buChar char="•"/>
              <a:defRPr/>
            </a:pPr>
            <a:r>
              <a:rPr lang="en-US" sz="2400" dirty="0">
                <a:solidFill>
                  <a:srgbClr val="080808"/>
                </a:solidFill>
                <a:latin typeface="Times New Roman" pitchFamily="18" charset="0"/>
                <a:cs typeface="Times New Roman" pitchFamily="18" charset="0"/>
              </a:rPr>
              <a:t>Must have a positive impact on Maryland’s economy and jobs</a:t>
            </a:r>
          </a:p>
          <a:p>
            <a:pPr marL="342900" indent="-342900">
              <a:lnSpc>
                <a:spcPct val="100000"/>
              </a:lnSpc>
              <a:spcBef>
                <a:spcPct val="60000"/>
              </a:spcBef>
              <a:buClr>
                <a:srgbClr val="080808"/>
              </a:buClr>
              <a:buFontTx/>
              <a:buChar char="•"/>
              <a:defRPr/>
            </a:pPr>
            <a:r>
              <a:rPr lang="en-US" sz="2400" dirty="0">
                <a:solidFill>
                  <a:srgbClr val="080808"/>
                </a:solidFill>
                <a:latin typeface="Times New Roman" pitchFamily="18" charset="0"/>
                <a:cs typeface="Times New Roman" pitchFamily="18" charset="0"/>
              </a:rPr>
              <a:t>Climate Action Plan used as a “roadmap”</a:t>
            </a:r>
            <a:endParaRPr lang="en-US" sz="2400" dirty="0">
              <a:solidFill>
                <a:schemeClr val="tx1"/>
              </a:solidFill>
              <a:latin typeface="Times New Roman" pitchFamily="18" charset="0"/>
              <a:cs typeface="Times New Roman" pitchFamily="18" charset="0"/>
            </a:endParaRPr>
          </a:p>
        </p:txBody>
      </p:sp>
      <p:pic>
        <p:nvPicPr>
          <p:cNvPr id="8196" name="Picture 7" descr="nclim02"/>
          <p:cNvPicPr>
            <a:picLocks noGrp="1" noChangeAspect="1" noChangeArrowheads="1"/>
          </p:cNvPicPr>
          <p:nvPr>
            <p:ph type="clipArt" sz="half" idx="2"/>
          </p:nvPr>
        </p:nvPicPr>
        <p:blipFill>
          <a:blip r:embed="rId2" cstate="print"/>
          <a:srcRect/>
          <a:stretch>
            <a:fillRect/>
          </a:stretch>
        </p:blipFill>
        <p:spPr>
          <a:xfrm>
            <a:off x="5638800" y="1981200"/>
            <a:ext cx="2873923" cy="3657600"/>
          </a:xfrm>
          <a:ln w="38100">
            <a:solidFill>
              <a:srgbClr val="FF0000"/>
            </a:solidFill>
          </a:ln>
        </p:spPr>
      </p:pic>
      <p:sp>
        <p:nvSpPr>
          <p:cNvPr id="5" name="Rectangle 2"/>
          <p:cNvSpPr txBox="1">
            <a:spLocks noChangeArrowheads="1"/>
          </p:cNvSpPr>
          <p:nvPr/>
        </p:nvSpPr>
        <p:spPr bwMode="auto">
          <a:xfrm>
            <a:off x="685800" y="774700"/>
            <a:ext cx="7545387" cy="825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3399"/>
                </a:solidFill>
                <a:effectLst/>
                <a:uLnTx/>
                <a:uFillTx/>
                <a:latin typeface="Times New Roman" charset="0"/>
                <a:ea typeface="+mj-ea"/>
                <a:cs typeface="Times New Roman" charset="0"/>
              </a:rPr>
              <a:t>… of 2009</a:t>
            </a:r>
          </a:p>
        </p:txBody>
      </p:sp>
      <p:sp>
        <p:nvSpPr>
          <p:cNvPr id="6" name="TextBox 5"/>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6</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152400"/>
            <a:ext cx="7543800" cy="685800"/>
          </a:xfrm>
        </p:spPr>
        <p:txBody>
          <a:bodyPr/>
          <a:lstStyle/>
          <a:p>
            <a:pPr algn="ctr" eaLnBrk="1" hangingPunct="1"/>
            <a:r>
              <a:rPr lang="en-US" sz="4000" dirty="0" smtClean="0">
                <a:latin typeface="Times New Roman" charset="0"/>
                <a:cs typeface="Times New Roman" charset="0"/>
              </a:rPr>
              <a:t>GGRA – The 2012 Plan</a:t>
            </a:r>
          </a:p>
        </p:txBody>
      </p:sp>
      <p:sp>
        <p:nvSpPr>
          <p:cNvPr id="9219" name="Content Placeholder 2"/>
          <p:cNvSpPr>
            <a:spLocks noGrp="1"/>
          </p:cNvSpPr>
          <p:nvPr>
            <p:ph idx="1"/>
          </p:nvPr>
        </p:nvSpPr>
        <p:spPr>
          <a:xfrm>
            <a:off x="228600" y="838200"/>
            <a:ext cx="5257800" cy="5029200"/>
          </a:xfrm>
        </p:spPr>
        <p:txBody>
          <a:bodyPr/>
          <a:lstStyle/>
          <a:p>
            <a:pPr eaLnBrk="1" hangingPunct="1"/>
            <a:r>
              <a:rPr lang="en-US" sz="2400" dirty="0" smtClean="0">
                <a:latin typeface="Times New Roman" charset="0"/>
                <a:cs typeface="Times New Roman" charset="0"/>
              </a:rPr>
              <a:t>2008 Climate Action Plan used as a “roadmap”</a:t>
            </a:r>
          </a:p>
          <a:p>
            <a:pPr eaLnBrk="1" hangingPunct="1"/>
            <a:r>
              <a:rPr lang="en-US" sz="2400" dirty="0" smtClean="0">
                <a:latin typeface="Times New Roman" charset="0"/>
                <a:cs typeface="Times New Roman" charset="0"/>
              </a:rPr>
              <a:t>The Plan is comprehensive, multi-sector, and involves multiple State agencies</a:t>
            </a:r>
          </a:p>
          <a:p>
            <a:pPr eaLnBrk="1" hangingPunct="1"/>
            <a:r>
              <a:rPr lang="en-US" sz="2400" dirty="0" smtClean="0">
                <a:latin typeface="Times New Roman" charset="0"/>
                <a:cs typeface="Times New Roman" charset="0"/>
              </a:rPr>
              <a:t>Implementation of the 150-plus programs and initiatives described in the Plan will achieve 25% reduction required by GGRA</a:t>
            </a:r>
          </a:p>
          <a:p>
            <a:pPr lvl="1" eaLnBrk="1" hangingPunct="1"/>
            <a:r>
              <a:rPr lang="en-US" sz="2000" dirty="0" smtClean="0">
                <a:latin typeface="Times New Roman" charset="0"/>
                <a:cs typeface="Times New Roman" charset="0"/>
              </a:rPr>
              <a:t>Must reduce Maryland’s GHG emissions by 55 million metric tons of carbon dioxide-equivalent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 annually</a:t>
            </a:r>
          </a:p>
          <a:p>
            <a:pPr lvl="2" eaLnBrk="1" hangingPunct="1"/>
            <a:r>
              <a:rPr lang="en-US" sz="1800" dirty="0" smtClean="0">
                <a:latin typeface="Times New Roman" charset="0"/>
                <a:cs typeface="Times New Roman" charset="0"/>
              </a:rPr>
              <a:t> This reduction includes offsetting growth that is expected to occur between 2006 and 2020 </a:t>
            </a:r>
          </a:p>
        </p:txBody>
      </p:sp>
      <p:pic>
        <p:nvPicPr>
          <p:cNvPr id="9220" name="Picture 9"/>
          <p:cNvPicPr>
            <a:picLocks noChangeAspect="1" noChangeArrowheads="1"/>
          </p:cNvPicPr>
          <p:nvPr/>
        </p:nvPicPr>
        <p:blipFill>
          <a:blip r:embed="rId2" cstate="print"/>
          <a:srcRect/>
          <a:stretch>
            <a:fillRect/>
          </a:stretch>
        </p:blipFill>
        <p:spPr bwMode="auto">
          <a:xfrm>
            <a:off x="5715000" y="1291688"/>
            <a:ext cx="3124200" cy="4042312"/>
          </a:xfrm>
          <a:prstGeom prst="rect">
            <a:avLst/>
          </a:prstGeom>
          <a:noFill/>
          <a:ln w="9525">
            <a:noFill/>
            <a:miter lim="800000"/>
            <a:headEnd/>
            <a:tailEnd/>
          </a:ln>
        </p:spPr>
      </p:pic>
      <p:sp>
        <p:nvSpPr>
          <p:cNvPr id="5" name="TextBox 4"/>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7</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152400"/>
            <a:ext cx="8153400" cy="685800"/>
          </a:xfrm>
        </p:spPr>
        <p:txBody>
          <a:bodyPr/>
          <a:lstStyle/>
          <a:p>
            <a:pPr algn="ctr" eaLnBrk="1" hangingPunct="1"/>
            <a:r>
              <a:rPr lang="en-US" sz="4000" dirty="0" smtClean="0">
                <a:latin typeface="Times New Roman" charset="0"/>
                <a:cs typeface="Times New Roman" charset="0"/>
              </a:rPr>
              <a:t>GGRA – The 2012 Plan - Continued</a:t>
            </a:r>
          </a:p>
        </p:txBody>
      </p:sp>
      <p:sp>
        <p:nvSpPr>
          <p:cNvPr id="9219" name="Content Placeholder 2"/>
          <p:cNvSpPr>
            <a:spLocks noGrp="1"/>
          </p:cNvSpPr>
          <p:nvPr>
            <p:ph idx="1"/>
          </p:nvPr>
        </p:nvSpPr>
        <p:spPr>
          <a:xfrm>
            <a:off x="228600" y="1371600"/>
            <a:ext cx="5486400" cy="5029200"/>
          </a:xfrm>
        </p:spPr>
        <p:txBody>
          <a:bodyPr/>
          <a:lstStyle/>
          <a:p>
            <a:pPr eaLnBrk="1" hangingPunct="1"/>
            <a:r>
              <a:rPr lang="en-US" sz="2400" dirty="0" smtClean="0">
                <a:latin typeface="Times New Roman" charset="0"/>
                <a:cs typeface="Times New Roman" charset="0"/>
              </a:rPr>
              <a:t>Current analyses project that the Plan would result in estimated economic benefits of $1.6 billion and support over 37,000 jobs.</a:t>
            </a:r>
          </a:p>
          <a:p>
            <a:pPr eaLnBrk="1" hangingPunct="1"/>
            <a:r>
              <a:rPr lang="en-US" sz="2400" dirty="0" smtClean="0">
                <a:latin typeface="Times New Roman" charset="0"/>
                <a:cs typeface="Times New Roman" charset="0"/>
              </a:rPr>
              <a:t>Provides an update on climate change science</a:t>
            </a:r>
          </a:p>
          <a:p>
            <a:pPr lvl="1" eaLnBrk="1" hangingPunct="1"/>
            <a:r>
              <a:rPr lang="en-US" sz="2200" dirty="0" smtClean="0">
                <a:latin typeface="Times New Roman" charset="0"/>
                <a:cs typeface="Times New Roman" charset="0"/>
              </a:rPr>
              <a:t>Based on materials provided by the University of Maryland Center for Environmental Science</a:t>
            </a:r>
          </a:p>
          <a:p>
            <a:pPr lvl="2" eaLnBrk="1" hangingPunct="1"/>
            <a:r>
              <a:rPr lang="en-US" sz="2000" dirty="0" smtClean="0">
                <a:latin typeface="Times New Roman" charset="0"/>
                <a:cs typeface="Times New Roman" charset="0"/>
              </a:rPr>
              <a:t>Included an update on the cost of inaction in Maryland based on materials provided by the University of Maryland Center for Integrative Environmental Research.</a:t>
            </a:r>
          </a:p>
        </p:txBody>
      </p:sp>
      <p:sp>
        <p:nvSpPr>
          <p:cNvPr id="5" name="Title 1"/>
          <p:cNvSpPr txBox="1">
            <a:spLocks/>
          </p:cNvSpPr>
          <p:nvPr/>
        </p:nvSpPr>
        <p:spPr bwMode="auto">
          <a:xfrm>
            <a:off x="762000" y="76200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rgbClr val="003399"/>
                </a:solidFill>
                <a:effectLst/>
                <a:uLnTx/>
                <a:uFillTx/>
                <a:latin typeface="Times New Roman" charset="0"/>
                <a:ea typeface="+mj-ea"/>
                <a:cs typeface="Times New Roman" charset="0"/>
              </a:rPr>
              <a:t>Jobs, the Economy, Science </a:t>
            </a:r>
            <a:r>
              <a:rPr lang="en-US" sz="2800" i="1" kern="0" dirty="0" smtClean="0">
                <a:solidFill>
                  <a:srgbClr val="003399"/>
                </a:solidFill>
                <a:latin typeface="Times New Roman" charset="0"/>
                <a:ea typeface="+mj-ea"/>
                <a:cs typeface="Times New Roman" charset="0"/>
              </a:rPr>
              <a:t>Updates and More</a:t>
            </a:r>
            <a:endParaRPr kumimoji="0" lang="en-US" sz="2800" b="0" i="1" u="none" strike="noStrike" kern="0" cap="none" spc="0" normalizeH="0" baseline="0" noProof="0" dirty="0" smtClean="0">
              <a:ln>
                <a:noFill/>
              </a:ln>
              <a:solidFill>
                <a:srgbClr val="003399"/>
              </a:solidFill>
              <a:effectLst/>
              <a:uLnTx/>
              <a:uFillTx/>
              <a:latin typeface="Times New Roman" charset="0"/>
              <a:ea typeface="+mj-ea"/>
              <a:cs typeface="Times New Roman" charset="0"/>
            </a:endParaRPr>
          </a:p>
        </p:txBody>
      </p:sp>
      <p:pic>
        <p:nvPicPr>
          <p:cNvPr id="6" name="Picture 4" descr="Annapolis-Fall">
            <a:hlinkClick r:id="rId2"/>
          </p:cNvPr>
          <p:cNvPicPr>
            <a:picLocks noChangeAspect="1" noChangeArrowheads="1"/>
          </p:cNvPicPr>
          <p:nvPr/>
        </p:nvPicPr>
        <p:blipFill>
          <a:blip r:embed="rId3" cstate="print"/>
          <a:srcRect/>
          <a:stretch>
            <a:fillRect/>
          </a:stretch>
        </p:blipFill>
        <p:spPr bwMode="auto">
          <a:xfrm>
            <a:off x="6324600" y="1555092"/>
            <a:ext cx="2065338" cy="2026308"/>
          </a:xfrm>
          <a:prstGeom prst="rect">
            <a:avLst/>
          </a:prstGeom>
          <a:noFill/>
          <a:ln w="38100">
            <a:solidFill>
              <a:srgbClr val="FF0000"/>
            </a:solidFill>
            <a:miter lim="800000"/>
            <a:headEnd/>
            <a:tailEnd/>
          </a:ln>
        </p:spPr>
      </p:pic>
      <p:pic>
        <p:nvPicPr>
          <p:cNvPr id="7" name="Picture 13" descr="earth_from_space_500x459"/>
          <p:cNvPicPr>
            <a:picLocks noChangeAspect="1" noChangeArrowheads="1"/>
          </p:cNvPicPr>
          <p:nvPr/>
        </p:nvPicPr>
        <p:blipFill>
          <a:blip r:embed="rId4" cstate="print"/>
          <a:srcRect/>
          <a:stretch>
            <a:fillRect/>
          </a:stretch>
        </p:blipFill>
        <p:spPr bwMode="auto">
          <a:xfrm>
            <a:off x="6308030" y="3810000"/>
            <a:ext cx="2073970" cy="1905000"/>
          </a:xfrm>
          <a:prstGeom prst="rect">
            <a:avLst/>
          </a:prstGeom>
          <a:noFill/>
          <a:ln w="38100">
            <a:solidFill>
              <a:srgbClr val="FFFF00"/>
            </a:solidFill>
            <a:miter lim="800000"/>
            <a:headEnd/>
            <a:tailEnd/>
          </a:ln>
        </p:spPr>
      </p:pic>
      <p:sp>
        <p:nvSpPr>
          <p:cNvPr id="8" name="TextBox 7"/>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8</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66800" y="152400"/>
            <a:ext cx="7543800" cy="685800"/>
          </a:xfrm>
        </p:spPr>
        <p:txBody>
          <a:bodyPr/>
          <a:lstStyle/>
          <a:p>
            <a:pPr algn="ctr" eaLnBrk="1" hangingPunct="1"/>
            <a:r>
              <a:rPr lang="en-US" sz="4000" dirty="0" smtClean="0">
                <a:latin typeface="Times New Roman" charset="0"/>
                <a:cs typeface="Times New Roman" charset="0"/>
              </a:rPr>
              <a:t>More Recent Activities</a:t>
            </a:r>
          </a:p>
        </p:txBody>
      </p:sp>
      <p:sp>
        <p:nvSpPr>
          <p:cNvPr id="10243" name="Content Placeholder 2"/>
          <p:cNvSpPr>
            <a:spLocks noGrp="1"/>
          </p:cNvSpPr>
          <p:nvPr>
            <p:ph idx="1"/>
          </p:nvPr>
        </p:nvSpPr>
        <p:spPr>
          <a:xfrm>
            <a:off x="304800" y="990600"/>
            <a:ext cx="5638800" cy="5715000"/>
          </a:xfrm>
        </p:spPr>
        <p:txBody>
          <a:bodyPr/>
          <a:lstStyle/>
          <a:p>
            <a:pPr eaLnBrk="1" hangingPunct="1"/>
            <a:r>
              <a:rPr lang="en-US" sz="2400" dirty="0" smtClean="0">
                <a:latin typeface="Times New Roman" charset="0"/>
                <a:cs typeface="Times New Roman" charset="0"/>
              </a:rPr>
              <a:t>2014: Executive Order 01.01.2014.14</a:t>
            </a:r>
          </a:p>
          <a:p>
            <a:pPr lvl="1" eaLnBrk="1" hangingPunct="1"/>
            <a:r>
              <a:rPr lang="en-US" sz="2000" dirty="0" smtClean="0">
                <a:latin typeface="Times New Roman" charset="0"/>
                <a:cs typeface="Times New Roman" charset="0"/>
              </a:rPr>
              <a:t>Signed on November 19, 2014</a:t>
            </a:r>
          </a:p>
          <a:p>
            <a:pPr lvl="1" eaLnBrk="1" hangingPunct="1"/>
            <a:r>
              <a:rPr lang="en-US" sz="2000" dirty="0" smtClean="0">
                <a:latin typeface="Times New Roman" charset="0"/>
                <a:cs typeface="Times New Roman" charset="0"/>
              </a:rPr>
              <a:t> Expanded the mission and membership of the Maryland Commission on Climate Change</a:t>
            </a:r>
          </a:p>
          <a:p>
            <a:pPr lvl="1" eaLnBrk="1" hangingPunct="1"/>
            <a:r>
              <a:rPr lang="en-US" sz="2000" dirty="0" smtClean="0">
                <a:latin typeface="Times New Roman" charset="0"/>
                <a:cs typeface="Times New Roman" charset="0"/>
              </a:rPr>
              <a:t>Added new tasks </a:t>
            </a:r>
          </a:p>
          <a:p>
            <a:pPr eaLnBrk="1" hangingPunct="1"/>
            <a:r>
              <a:rPr lang="en-US" sz="2400" dirty="0" smtClean="0">
                <a:latin typeface="Times New Roman" charset="0"/>
                <a:cs typeface="Times New Roman" charset="0"/>
              </a:rPr>
              <a:t>2015: Senate Bill 258</a:t>
            </a:r>
          </a:p>
          <a:p>
            <a:pPr lvl="1" eaLnBrk="1" hangingPunct="1"/>
            <a:r>
              <a:rPr lang="en-US" sz="2000" dirty="0" smtClean="0">
                <a:latin typeface="Times New Roman" charset="0"/>
                <a:cs typeface="Times New Roman" charset="0"/>
              </a:rPr>
              <a:t>Maryland Climate Commission Act of 2015</a:t>
            </a:r>
          </a:p>
          <a:p>
            <a:pPr lvl="1" eaLnBrk="1" hangingPunct="1"/>
            <a:r>
              <a:rPr lang="en-US" sz="2000" dirty="0" smtClean="0">
                <a:latin typeface="Times New Roman" charset="0"/>
                <a:cs typeface="Times New Roman" charset="0"/>
              </a:rPr>
              <a:t>Expected to be signed into law soon</a:t>
            </a:r>
          </a:p>
          <a:p>
            <a:pPr lvl="1" eaLnBrk="1" hangingPunct="1"/>
            <a:r>
              <a:rPr lang="en-US" sz="2000" dirty="0" smtClean="0">
                <a:latin typeface="Times New Roman" charset="0"/>
                <a:cs typeface="Times New Roman" charset="0"/>
              </a:rPr>
              <a:t>Established the Maryland Commission on Climate Change as statute</a:t>
            </a:r>
          </a:p>
          <a:p>
            <a:pPr lvl="1" eaLnBrk="1" hangingPunct="1"/>
            <a:r>
              <a:rPr lang="en-US" sz="2000" dirty="0" smtClean="0">
                <a:latin typeface="Times New Roman" charset="0"/>
                <a:cs typeface="Times New Roman" charset="0"/>
              </a:rPr>
              <a:t>Adds new members and new tasks</a:t>
            </a:r>
          </a:p>
          <a:p>
            <a:pPr eaLnBrk="1" hangingPunct="1"/>
            <a:r>
              <a:rPr lang="en-US" sz="2400" dirty="0" smtClean="0">
                <a:latin typeface="Times New Roman" charset="0"/>
                <a:cs typeface="Times New Roman" charset="0"/>
              </a:rPr>
              <a:t>Additional information provided during May 6 meeting</a:t>
            </a:r>
          </a:p>
          <a:p>
            <a:pPr eaLnBrk="1" hangingPunct="1"/>
            <a:endParaRPr lang="en-US" sz="1200" dirty="0" smtClean="0">
              <a:latin typeface="Times New Roman" charset="0"/>
              <a:cs typeface="Times New Roman" charset="0"/>
            </a:endParaRPr>
          </a:p>
          <a:p>
            <a:pPr eaLnBrk="1" hangingPunct="1"/>
            <a:endParaRPr lang="en-US" sz="1200" dirty="0" smtClean="0">
              <a:latin typeface="Times New Roman" charset="0"/>
              <a:cs typeface="Times New Roman" charset="0"/>
            </a:endParaRPr>
          </a:p>
        </p:txBody>
      </p:sp>
      <p:pic>
        <p:nvPicPr>
          <p:cNvPr id="10244" name="Picture 6" descr="nathan"/>
          <p:cNvPicPr>
            <a:picLocks noChangeAspect="1" noChangeArrowheads="1"/>
          </p:cNvPicPr>
          <p:nvPr/>
        </p:nvPicPr>
        <p:blipFill>
          <a:blip r:embed="rId2" cstate="print"/>
          <a:srcRect/>
          <a:stretch>
            <a:fillRect/>
          </a:stretch>
        </p:blipFill>
        <p:spPr bwMode="auto">
          <a:xfrm>
            <a:off x="6324600" y="1371600"/>
            <a:ext cx="2592388" cy="3886413"/>
          </a:xfrm>
          <a:prstGeom prst="rect">
            <a:avLst/>
          </a:prstGeom>
          <a:noFill/>
          <a:ln w="38100">
            <a:solidFill>
              <a:srgbClr val="5ED955"/>
            </a:solidFill>
            <a:miter lim="800000"/>
            <a:headEnd/>
            <a:tailEnd/>
          </a:ln>
        </p:spPr>
      </p:pic>
      <p:sp>
        <p:nvSpPr>
          <p:cNvPr id="5" name="TextBox 4"/>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9</a:t>
            </a:r>
            <a:endParaRPr lang="en-US" sz="1600"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FF"/>
      </a:dk1>
      <a:lt1>
        <a:srgbClr val="FFFFFF"/>
      </a:lt1>
      <a:dk2>
        <a:srgbClr val="99CCFF"/>
      </a:dk2>
      <a:lt2>
        <a:srgbClr val="FFCC66"/>
      </a:lt2>
      <a:accent1>
        <a:srgbClr val="99CCFF"/>
      </a:accent1>
      <a:accent2>
        <a:srgbClr val="000000"/>
      </a:accent2>
      <a:accent3>
        <a:srgbClr val="CAE2FF"/>
      </a:accent3>
      <a:accent4>
        <a:srgbClr val="DADADA"/>
      </a:accent4>
      <a:accent5>
        <a:srgbClr val="CAE2FF"/>
      </a:accent5>
      <a:accent6>
        <a:srgbClr val="000000"/>
      </a:accent6>
      <a:hlink>
        <a:srgbClr val="0000CC"/>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Default Design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Default Design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84188E3E057E4B9DA51A7DA4544EF4" ma:contentTypeVersion="11" ma:contentTypeDescription="Create a new document." ma:contentTypeScope="" ma:versionID="760f62e3f3903dd0e615d28aba98942b">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0158E-817E-48B9-BEAE-CE312BDF0EE6}"/>
</file>

<file path=customXml/itemProps2.xml><?xml version="1.0" encoding="utf-8"?>
<ds:datastoreItem xmlns:ds="http://schemas.openxmlformats.org/officeDocument/2006/customXml" ds:itemID="{0DE1BF28-3DB7-4464-970E-8D6ACCDE169C}"/>
</file>

<file path=customXml/itemProps3.xml><?xml version="1.0" encoding="utf-8"?>
<ds:datastoreItem xmlns:ds="http://schemas.openxmlformats.org/officeDocument/2006/customXml" ds:itemID="{8A04766F-2821-453E-98E1-4D709EAF82CC}"/>
</file>

<file path=docProps/app.xml><?xml version="1.0" encoding="utf-8"?>
<Properties xmlns="http://schemas.openxmlformats.org/officeDocument/2006/extended-properties" xmlns:vt="http://schemas.openxmlformats.org/officeDocument/2006/docPropsVTypes">
  <Template/>
  <TotalTime>926</TotalTime>
  <Words>1704</Words>
  <Application>Microsoft Office PowerPoint</Application>
  <PresentationFormat>On-screen Show (4:3)</PresentationFormat>
  <Paragraphs>291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The Greenhouse Gas Emission Reduction Act of 2009  Where We Are and What Has Already Been Accomplished</vt:lpstr>
      <vt:lpstr>Overview</vt:lpstr>
      <vt:lpstr>Earliest Actions</vt:lpstr>
      <vt:lpstr>Maryland Commission on Climate Change</vt:lpstr>
      <vt:lpstr>The Climate Action Plan</vt:lpstr>
      <vt:lpstr>The Greenhouse Gas Emissions Reduction Act</vt:lpstr>
      <vt:lpstr>GGRA – The 2012 Plan</vt:lpstr>
      <vt:lpstr>GGRA – The 2012 Plan - Continued</vt:lpstr>
      <vt:lpstr>More Recent Activities</vt:lpstr>
      <vt:lpstr>Critical Upcoming GGRA Activities</vt:lpstr>
      <vt:lpstr>Current Status of Reductions</vt:lpstr>
      <vt:lpstr>How We Might Succeed</vt:lpstr>
      <vt:lpstr>Assignments - MDE</vt:lpstr>
      <vt:lpstr>Assignments - MEA</vt:lpstr>
      <vt:lpstr>Assignments - MDOT</vt:lpstr>
      <vt:lpstr>Assignments – DHCD, DNR and MDA</vt:lpstr>
      <vt:lpstr>Assignments – DGS, MIA, DBED, MDP</vt:lpstr>
      <vt:lpstr>Our Challenge – MWG Schedule</vt:lpstr>
      <vt:lpstr>What We Need From Working Group</vt:lpstr>
      <vt:lpstr>For More Information</vt:lpstr>
    </vt:vector>
  </TitlesOfParts>
  <Company>Maryland Department of the Environment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mde</dc:creator>
  <cp:lastModifiedBy>sal</cp:lastModifiedBy>
  <cp:revision>52</cp:revision>
  <cp:lastPrinted>1601-01-01T00:00:00Z</cp:lastPrinted>
  <dcterms:created xsi:type="dcterms:W3CDTF">2005-07-18T19:35:10Z</dcterms:created>
  <dcterms:modified xsi:type="dcterms:W3CDTF">2015-05-05T16:53:44Z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0x0101001C84188E3E057E4B9DA51A7DA4544EF4</vt:lpwstr>
  </property>
</Properties>
</file>