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slides/slide30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22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24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8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2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Override2.xml" ContentType="application/vnd.openxmlformats-officedocument.themeOverrid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3.xml" ContentType="application/vnd.openxmlformats-officedocument.themeOverride+xml"/>
  <Override PartName="/ppt/theme/theme10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41" r:id="rId3"/>
    <p:sldMasterId id="2147484008" r:id="rId4"/>
    <p:sldMasterId id="2147484032" r:id="rId5"/>
    <p:sldMasterId id="2147484056" r:id="rId6"/>
    <p:sldMasterId id="2147484068" r:id="rId7"/>
    <p:sldMasterId id="2147484097" r:id="rId8"/>
  </p:sldMasterIdLst>
  <p:notesMasterIdLst>
    <p:notesMasterId r:id="rId41"/>
  </p:notesMasterIdLst>
  <p:handoutMasterIdLst>
    <p:handoutMasterId r:id="rId42"/>
  </p:handoutMasterIdLst>
  <p:sldIdLst>
    <p:sldId id="302" r:id="rId9"/>
    <p:sldId id="345" r:id="rId10"/>
    <p:sldId id="339" r:id="rId11"/>
    <p:sldId id="356" r:id="rId12"/>
    <p:sldId id="357" r:id="rId13"/>
    <p:sldId id="337" r:id="rId14"/>
    <p:sldId id="309" r:id="rId15"/>
    <p:sldId id="319" r:id="rId16"/>
    <p:sldId id="336" r:id="rId17"/>
    <p:sldId id="329" r:id="rId18"/>
    <p:sldId id="330" r:id="rId19"/>
    <p:sldId id="323" r:id="rId20"/>
    <p:sldId id="324" r:id="rId21"/>
    <p:sldId id="312" r:id="rId22"/>
    <p:sldId id="301" r:id="rId23"/>
    <p:sldId id="358" r:id="rId24"/>
    <p:sldId id="335" r:id="rId25"/>
    <p:sldId id="366" r:id="rId26"/>
    <p:sldId id="333" r:id="rId27"/>
    <p:sldId id="334" r:id="rId28"/>
    <p:sldId id="362" r:id="rId29"/>
    <p:sldId id="353" r:id="rId30"/>
    <p:sldId id="326" r:id="rId31"/>
    <p:sldId id="327" r:id="rId32"/>
    <p:sldId id="295" r:id="rId33"/>
    <p:sldId id="361" r:id="rId34"/>
    <p:sldId id="360" r:id="rId35"/>
    <p:sldId id="355" r:id="rId36"/>
    <p:sldId id="365" r:id="rId37"/>
    <p:sldId id="364" r:id="rId38"/>
    <p:sldId id="346" r:id="rId39"/>
    <p:sldId id="263" r:id="rId40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4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15" autoAdjust="0"/>
  </p:normalViewPr>
  <p:slideViewPr>
    <p:cSldViewPr showGuides="1">
      <p:cViewPr varScale="1">
        <p:scale>
          <a:sx n="65" d="100"/>
          <a:sy n="65" d="100"/>
        </p:scale>
        <p:origin x="1452" y="78"/>
      </p:cViewPr>
      <p:guideLst>
        <p:guide orient="horz" pos="1440"/>
        <p:guide orient="horz" pos="9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384"/>
    </p:cViewPr>
  </p:sorterViewPr>
  <p:notesViewPr>
    <p:cSldViewPr showGuides="1">
      <p:cViewPr varScale="1">
        <p:scale>
          <a:sx n="52" d="100"/>
          <a:sy n="52" d="100"/>
        </p:scale>
        <p:origin x="-187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handoutMaster" Target="handoutMasters/handoutMaster1.xml"/><Relationship Id="rId47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customXml" Target="../customXml/item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0" Type="http://schemas.openxmlformats.org/officeDocument/2006/relationships/slide" Target="slides/slide12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07FEBD-C182-45AD-9B3B-34B5D41CA7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F7F03-BC1C-4363-8400-E97DFE9C9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57BB7-BDA8-4AA2-8326-931DCBA7DE39}" type="datetimeFigureOut">
              <a:rPr lang="en-US" smtClean="0"/>
              <a:t>11/14/2018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1C475B-D033-49CF-8F18-18FA87C427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162467-22FA-4006-A56A-BF625EF38B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8C12F-5CF8-42A8-9C85-348BD14E9F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17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DEFFA90-CEC1-4C25-B5C4-198791C6C48E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86E43C-D5C8-461F-8669-9708367C114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743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2608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285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373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478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6324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0D94BF7-C52F-4A08-BECB-CA5684DDECFF}" type="slidenum">
              <a:rPr lang="en-US" smtClean="0"/>
              <a:pPr eaLnBrk="1" hangingPunct="1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919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0473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48E5ADC-5030-4D8B-9161-2920E98693E8}" type="slidenum">
              <a:rPr lang="en-US" altLang="en-US"/>
              <a:pPr eaLnBrk="1" hangingPunct="1"/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61282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0D94BF7-C52F-4A08-BECB-CA5684DDECFF}" type="slidenum">
              <a:rPr lang="en-US" smtClean="0"/>
              <a:pPr eaLnBrk="1" hangingPunct="1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91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0D94BF7-C52F-4A08-BECB-CA5684DDECFF}" type="slidenum">
              <a:rPr lang="en-US" smtClean="0"/>
              <a:pPr eaLnBrk="1" hangingPunct="1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34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 7, Whispering Pines Development, basement excavation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82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48E5ADC-5030-4D8B-9161-2920E98693E8}" type="slidenum">
              <a:rPr lang="en-US" altLang="en-US"/>
              <a:pPr eaLnBrk="1" hangingPunct="1"/>
              <a:t>2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Lot 7, Whispering Pines Development, Basement excavation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3184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4330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55778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Brecciated- rock formed from another rock that is broken and shattered.</a:t>
            </a:r>
          </a:p>
          <a:p>
            <a:r>
              <a:rPr lang="en-US" dirty="0"/>
              <a:t>Carbonate soils come from limestone's and Dolomite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7833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98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459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00D94BF7-C52F-4A08-BECB-CA5684DDECFF}" type="slidenum">
              <a:rPr lang="en-US" smtClean="0"/>
              <a:pPr eaLnBrk="1" hangingPunct="1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896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985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0CDECA-D6D4-437B-B9E5-FF916001E19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3857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84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C0D746B-24C6-41CA-9CF4-F69107EF757C}" type="slidenum">
              <a:rPr lang="en-US" smtClean="0"/>
              <a:pPr eaLnBrk="1" hangingPunct="1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48E5ADC-5030-4D8B-9161-2920E98693E8}" type="slidenum">
              <a:rPr lang="en-US" altLang="en-US"/>
              <a:pPr eaLnBrk="1" hangingPunct="1"/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66024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48E5ADC-5030-4D8B-9161-2920E98693E8}" type="slidenum">
              <a:rPr lang="en-US" altLang="en-US"/>
              <a:pPr eaLnBrk="1" hangingPunct="1"/>
              <a:t>31</a:t>
            </a:fld>
            <a:endParaRPr lang="en-US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893ECA0C-51C5-4115-AAF1-F3B6340ADDE7}" type="slidenum">
              <a:rPr lang="en-US" smtClean="0"/>
              <a:pPr eaLnBrk="1" hangingPunct="1"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ER = (WL x 100)/ Rn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C0D746B-24C6-41CA-9CF4-F69107EF757C}" type="slidenum">
              <a:rPr lang="en-US" smtClean="0"/>
              <a:pPr eaLnBrk="1" hangingPunct="1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414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Assumptions:  ER</a:t>
            </a:r>
            <a:r>
              <a:rPr lang="en-US" baseline="0" dirty="0"/>
              <a:t> equals 0.4, DCC equals 1000 mRem/WLM, time spent on first floor equals 6,132 hrs/yr, QF= 20, Tissue weighting factor equals 0.08.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04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C0D746B-24C6-41CA-9CF4-F69107EF757C}" type="slidenum">
              <a:rPr lang="en-US" smtClean="0"/>
              <a:pPr eaLnBrk="1" hangingPunct="1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9298E1D-D9A8-446F-9028-7C1C56853C31}" type="slidenum">
              <a:rPr lang="en-US" smtClean="0">
                <a:solidFill>
                  <a:prstClr val="black"/>
                </a:solidFill>
              </a:rPr>
              <a:pPr eaLnBrk="1" hangingPunct="1"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21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301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86E43C-D5C8-461F-8669-9708367C114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32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547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CD98-DBBB-4807-B601-78B3650F801E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9948-5308-4166-B9AD-A4179E6EEDE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047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6D53-F322-4FA3-A27D-6D49AEEDA151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8E1A-8752-405F-97D4-161B6C1B10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6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1DE2-5E2C-4DCF-B471-09B3C29BF140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6D536-6B20-4760-90B2-32DDAFD963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10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B962E-C3D1-440B-A965-0342430018CE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7C55-4E4F-4CF9-B933-9301A6CCE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4140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50009-25DF-40EC-BB87-D7C72DEB445D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538AA-7DB7-4E4A-9AC3-F551D014D7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90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5388D-48DE-453C-862E-5EA096AD4875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98625-8A0A-4D3A-832F-23A187A531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651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FE893-C545-4D01-8893-6FFE246AFD99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50F3-01BD-4706-9F6B-1A601DF542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8348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B05E5-DCFB-4154-8DA2-2586FA17C71A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2DC42F-9996-4477-9ACF-230B8977E6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5495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A9CE4-BB6A-49AB-A6F6-5B97CA144548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D9193-3C38-454C-B768-9A90A67F8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730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AA89-E880-418F-B415-9F3C55F88051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3CAA-473B-4FFD-B920-4A46632D3D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08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79CA-C865-42DA-B795-96CEB75C4C62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D57F-A662-468E-ACC8-88ED87AE3E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301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5A4BB-B2A9-4001-B62F-BC3A0FC7FF22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ADD20-F5D8-4969-B970-3C8D09E593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5736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25B5F-8E51-447D-A261-33FE83957C69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D6977-98AC-4D45-AEED-608881926E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853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92561-CEF9-4322-AD5B-A75357FAC073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D204A-2167-4AF1-B36B-F9F628BC6B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9837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4975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337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50866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529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1529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69618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2195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5143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6023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C22A-433D-4C8C-95F0-B9C4251873FD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4FD72-A566-48BB-BE03-05E750FD39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5032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4147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194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138434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1447800"/>
            <a:ext cx="2114550" cy="441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447800"/>
            <a:ext cx="6191250" cy="441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20819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8832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194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3740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422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006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A58C-B22D-4726-9F5D-0B4422ED889E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F644-1956-47E4-9956-19CE513678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071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1400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063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658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5266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26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4351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DEP-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4415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9637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159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824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0A6A-1C2E-4FBE-98FB-8B4C22F2F138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AEFE-C7C9-43AA-989E-1D021C576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9014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3371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8876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641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465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920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25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15633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79CA-C865-42DA-B795-96CEB75C4C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D57F-A662-468E-ACC8-88ED87AE3E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29188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C22A-433D-4C8C-95F0-B9C4251873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4FD72-A566-48BB-BE03-05E750FD3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57904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A58C-B22D-4726-9F5D-0B4422ED88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F644-1956-47E4-9956-19CE51367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39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570F-2B47-4F0B-95EE-96ECA514FAFA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CEC5-944F-408B-8DAE-092C27CCE2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5709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0A6A-1C2E-4FBE-98FB-8B4C22F2F1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AEFE-C7C9-43AA-989E-1D021C576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626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570F-2B47-4F0B-95EE-96ECA514FA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CEC5-944F-408B-8DAE-092C27CCE2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97645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391B-6FFD-4F82-86DF-E2B888E48F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7842-C09C-485C-8796-08F2B3B900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10087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56FB4-1765-49B1-90F9-D01039C181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82D0-1EFD-4EB2-9C8A-09AA018877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230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E9A5-D93F-4C00-814D-A968226D9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1CE5-7256-471D-BAA8-2EE3048A20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940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CD98-DBBB-4807-B601-78B3650F8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9948-5308-4166-B9AD-A4179E6EED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0771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6D53-F322-4FA3-A27D-6D49AEEDA1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8E1A-8752-405F-97D4-161B6C1B10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73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86203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C79CA-C865-42DA-B795-96CEB75C4C6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A3D57F-A662-468E-ACC8-88ED87AE3E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3006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FC22A-433D-4C8C-95F0-B9C4251873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4FD72-A566-48BB-BE03-05E750FD399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593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391B-6FFD-4F82-86DF-E2B888E48FC1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7842-C09C-485C-8796-08F2B3B900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7231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5A58C-B22D-4726-9F5D-0B4422ED88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1F644-1956-47E4-9956-19CE51367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442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80A6A-1C2E-4FBE-98FB-8B4C22F2F13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3AEFE-C7C9-43AA-989E-1D021C5760C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74785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E570F-2B47-4F0B-95EE-96ECA514FA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DCEC5-944F-408B-8DAE-092C27CCE2C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55613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D391B-6FFD-4F82-86DF-E2B888E48F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97842-C09C-485C-8796-08F2B3B900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43775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56FB4-1765-49B1-90F9-D01039C181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82D0-1EFD-4EB2-9C8A-09AA018877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5701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E9A5-D93F-4C00-814D-A968226D968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1CE5-7256-471D-BAA8-2EE3048A20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7851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CD98-DBBB-4807-B601-78B3650F801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C9948-5308-4166-B9AD-A4179E6EEDE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" descr="Aging ban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355600"/>
            <a:ext cx="8382000" cy="66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EP-rgb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074036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B6D53-F322-4FA3-A27D-6D49AEEDA1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A8E1A-8752-405F-97D4-161B6C1B10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18538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02978-8FA2-41AB-8223-8938F56D3CEC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20280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1F7E1-2CB5-4613-90B4-DC903C2CFF8B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EP-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846763"/>
            <a:ext cx="26241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62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56FB4-1765-49B1-90F9-D01039C181C4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F82D0-1EFD-4EB2-9C8A-09AA018877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16683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E500F-3F28-46B7-871E-FA51D7DAD2BC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14689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1D2DB-063D-40B2-9A8A-16C245D5E708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24357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72A6D-9D72-4249-BF12-18BA70C34D78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13166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4C490-F8CE-4952-AC2A-72F1C588EF0F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887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ECC4-04E5-47F9-85FC-A76DF7FE33CA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2003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F8E60-79C4-4A38-95EF-7483C7C205F7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0435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D0A9F-3AC2-4281-9EB1-EB1FD1E38419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76169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926D-5466-410E-940F-8F24F7D9AAC5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2105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C9F32-3F98-4E66-B43D-F5C1F172ED9B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5884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1E9A5-D93F-4C00-814D-A968226D968E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6A1CE5-7256-471D-BAA8-2EE3048A2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725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795A90-4516-481E-9524-621DA676CE7E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D64A64-F337-455D-98FA-1C29B8AD674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C2855D6-1DB5-46AE-8799-559D8AD4C574}" type="datetimeFigureOut">
              <a:rPr lang="en-US"/>
              <a:pPr>
                <a:defRPr/>
              </a:pPr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A22545-C4F7-4D11-897E-9FD07DD565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447800"/>
            <a:ext cx="8458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Header 1</a:t>
            </a:r>
          </a:p>
        </p:txBody>
      </p:sp>
      <p:sp>
        <p:nvSpPr>
          <p:cNvPr id="3075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4582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Text Box 15"/>
          <p:cNvSpPr txBox="1">
            <a:spLocks noChangeArrowheads="1"/>
          </p:cNvSpPr>
          <p:nvPr/>
        </p:nvSpPr>
        <p:spPr bwMode="auto">
          <a:xfrm>
            <a:off x="5257800" y="234950"/>
            <a:ext cx="35814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1400" b="1" dirty="0">
                <a:solidFill>
                  <a:srgbClr val="434343"/>
                </a:solidFill>
                <a:latin typeface="Futura Md BT" pitchFamily="34" charset="0"/>
              </a:rPr>
              <a:t>17th National Radon Conference 2007 International Radon Symposium</a:t>
            </a:r>
            <a:endParaRPr lang="en-US" sz="1600" b="1" dirty="0">
              <a:solidFill>
                <a:srgbClr val="434343"/>
              </a:solidFill>
              <a:latin typeface="Futura Md BT" pitchFamily="34" charset="0"/>
            </a:endParaRPr>
          </a:p>
          <a:p>
            <a:pPr algn="ctr" eaLnBrk="1" hangingPunct="1">
              <a:defRPr/>
            </a:pPr>
            <a:r>
              <a:rPr lang="en-US" dirty="0">
                <a:solidFill>
                  <a:srgbClr val="434343"/>
                </a:solidFill>
                <a:latin typeface="Futura Md BT" pitchFamily="34" charset="0"/>
              </a:rPr>
              <a:t>Sept 9-12, 2007</a:t>
            </a:r>
          </a:p>
          <a:p>
            <a:pPr algn="ctr" eaLnBrk="1" hangingPunct="1">
              <a:lnSpc>
                <a:spcPct val="70000"/>
              </a:lnSpc>
              <a:spcBef>
                <a:spcPct val="50000"/>
              </a:spcBef>
              <a:defRPr/>
            </a:pPr>
            <a:endParaRPr lang="en-US" dirty="0">
              <a:solidFill>
                <a:srgbClr val="434343"/>
              </a:solidFill>
              <a:latin typeface="Futura Md BT" pitchFamily="34" charset="0"/>
            </a:endParaRPr>
          </a:p>
        </p:txBody>
      </p:sp>
      <p:sp>
        <p:nvSpPr>
          <p:cNvPr id="3077" name="Rectangle 16"/>
          <p:cNvSpPr>
            <a:spLocks noChangeArrowheads="1"/>
          </p:cNvSpPr>
          <p:nvPr userDrawn="1"/>
        </p:nvSpPr>
        <p:spPr bwMode="auto">
          <a:xfrm>
            <a:off x="7086600" y="6248400"/>
            <a:ext cx="175080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solidFill>
                  <a:srgbClr val="434343"/>
                </a:solidFill>
                <a:latin typeface="Futura Md BT" pitchFamily="34" charset="0"/>
              </a:rPr>
              <a:t>Jalbert/Pawel/Carter/IED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3434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34343"/>
          </a:solidFill>
          <a:latin typeface="Futura Hv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34343"/>
          </a:solidFill>
          <a:latin typeface="Futura Hv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34343"/>
          </a:solidFill>
          <a:latin typeface="Futura Hv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rgbClr val="434343"/>
          </a:solidFill>
          <a:latin typeface="Futura Hv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rgbClr val="434343"/>
          </a:solidFill>
          <a:latin typeface="Futura Hv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rgbClr val="434343"/>
          </a:solidFill>
          <a:latin typeface="Futura Hv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rgbClr val="434343"/>
          </a:solidFill>
          <a:latin typeface="Futura Hv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rgbClr val="434343"/>
          </a:solidFill>
          <a:latin typeface="Futura Hv BT" pitchFamily="34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046CB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34343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434343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34343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rgbClr val="434343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34343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34343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34343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434343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C6255E3-091D-4285-826A-77B9EE65EFA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0014CD-855D-4C5F-BF6E-D1DC36CF536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476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C3970E6-8AA1-41AB-93DE-C88F5C9D3EE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8ACFB00-F250-4D46-8849-C9B80B3E581D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695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795A90-4516-481E-9524-621DA676CE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D64A64-F337-455D-98FA-1C29B8AD67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2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795A90-4516-481E-9524-621DA676CE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D64A64-F337-455D-98FA-1C29B8AD67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69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B57E7-F6E4-4A2A-B55A-D43DF9D70816}" type="datetime1">
              <a:rPr lang="en-US" smtClean="0"/>
              <a:t>11/14/2018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CFB00-F250-4D46-8849-C9B80B3E58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570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p.pa.gov/" TargetMode="External"/><Relationship Id="rId5" Type="http://schemas.openxmlformats.org/officeDocument/2006/relationships/image" Target="../media/image23.wm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r>
              <a:rPr lang="en-US" sz="3600" b="1" dirty="0">
                <a:solidFill>
                  <a:schemeClr val="bg1"/>
                </a:solidFill>
              </a:rPr>
              <a:t>PA DEP/BRP, Radon Division 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838200" y="2244725"/>
            <a:ext cx="7489374" cy="3394075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Mid-Atlantic States Radiation Conference</a:t>
            </a:r>
          </a:p>
          <a:p>
            <a:pPr>
              <a:defRPr/>
            </a:pPr>
            <a:r>
              <a:rPr lang="en-US" sz="2000" b="1" dirty="0">
                <a:solidFill>
                  <a:schemeClr val="bg1"/>
                </a:solidFill>
              </a:rPr>
              <a:t>September 19, 2018</a:t>
            </a:r>
          </a:p>
          <a:p>
            <a:pPr>
              <a:defRPr/>
            </a:pPr>
            <a:endParaRPr lang="en-US" sz="12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Targeted Survey</a:t>
            </a:r>
          </a:p>
          <a:p>
            <a:pPr>
              <a:defRPr/>
            </a:pPr>
            <a:r>
              <a:rPr lang="en-US" b="1" dirty="0">
                <a:solidFill>
                  <a:schemeClr val="bg1"/>
                </a:solidFill>
              </a:rPr>
              <a:t> leads to HIGH HOMES</a:t>
            </a:r>
          </a:p>
          <a:p>
            <a:pPr>
              <a:defRPr/>
            </a:pPr>
            <a:endParaRPr lang="en-US" sz="16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US" sz="2400" dirty="0">
                <a:solidFill>
                  <a:schemeClr val="bg1"/>
                </a:solidFill>
              </a:rPr>
              <a:t>Denise Bleiler</a:t>
            </a:r>
          </a:p>
          <a:p>
            <a:pPr>
              <a:defRPr/>
            </a:pPr>
            <a:r>
              <a:rPr lang="en-US" sz="2000" dirty="0">
                <a:solidFill>
                  <a:schemeClr val="bg1"/>
                </a:solidFill>
              </a:rPr>
              <a:t>Radiation Protection Program Supervisor   </a:t>
            </a:r>
          </a:p>
          <a:p>
            <a:pPr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4" name="Picture 4" descr="\\pa.lcl\epshares\LogoTemplates\DEP PowerPoint headers\RadonPPTEMPL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257800" y="5943600"/>
            <a:ext cx="3429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Patrick McDonnell, Secretary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" y="5943600"/>
            <a:ext cx="2819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Tom Wolf, Governor</a:t>
            </a:r>
          </a:p>
        </p:txBody>
      </p:sp>
    </p:spTree>
    <p:extLst>
      <p:ext uri="{BB962C8B-B14F-4D97-AF65-F5344CB8AC3E}">
        <p14:creationId xmlns:p14="http://schemas.microsoft.com/office/powerpoint/2010/main" val="155656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6" y="1291843"/>
            <a:ext cx="7671327" cy="4525963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761948" y="385086"/>
            <a:ext cx="7848600" cy="45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prstClr val="white"/>
                </a:solidFill>
              </a:rPr>
              <a:t>Upper Saucon Twp. Survey Area</a:t>
            </a:r>
          </a:p>
        </p:txBody>
      </p:sp>
      <p:sp>
        <p:nvSpPr>
          <p:cNvPr id="2" name="Oval 1"/>
          <p:cNvSpPr/>
          <p:nvPr/>
        </p:nvSpPr>
        <p:spPr>
          <a:xfrm>
            <a:off x="6705600" y="3927088"/>
            <a:ext cx="914400" cy="644912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46755" y="3882484"/>
            <a:ext cx="2362200" cy="762000"/>
          </a:xfrm>
          <a:prstGeom prst="rightArrow">
            <a:avLst/>
          </a:prstGeom>
          <a:solidFill>
            <a:schemeClr val="bg1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9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rolewis\AppData\Local\Microsoft\Windows\Temporary Internet Files\Content.Outlook\YC22OCYK\ReadingProngPi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2" y="0"/>
            <a:ext cx="9054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5505450" y="2209800"/>
            <a:ext cx="895350" cy="838200"/>
          </a:xfrm>
          <a:prstGeom prst="ellipse">
            <a:avLst/>
          </a:prstGeom>
          <a:noFill/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357829">
            <a:off x="3179864" y="1554854"/>
            <a:ext cx="2362200" cy="762000"/>
          </a:xfrm>
          <a:prstGeom prst="rightArrow">
            <a:avLst/>
          </a:prstGeom>
          <a:solidFill>
            <a:schemeClr val="bg1"/>
          </a:solidFill>
          <a:ln w="539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389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Worked with Township</a:t>
            </a:r>
          </a:p>
          <a:p>
            <a:r>
              <a:rPr lang="en-US" dirty="0"/>
              <a:t>Initial Mailing (512)</a:t>
            </a:r>
          </a:p>
          <a:p>
            <a:r>
              <a:rPr lang="en-US" dirty="0"/>
              <a:t>Follow-up mailing (265) *</a:t>
            </a:r>
          </a:p>
          <a:p>
            <a:r>
              <a:rPr lang="en-US" dirty="0"/>
              <a:t>Reminder letters sent (three separate times) *</a:t>
            </a:r>
          </a:p>
          <a:p>
            <a:r>
              <a:rPr lang="en-US" dirty="0"/>
              <a:t>Final letter with enclosed test kit *</a:t>
            </a:r>
          </a:p>
          <a:p>
            <a:r>
              <a:rPr lang="en-US" dirty="0"/>
              <a:t>Local school district contacted</a:t>
            </a:r>
          </a:p>
          <a:p>
            <a:r>
              <a:rPr lang="en-US" dirty="0"/>
              <a:t>PA Dept. of Health updated *  </a:t>
            </a:r>
          </a:p>
          <a:p>
            <a:endParaRPr lang="en-US" dirty="0"/>
          </a:p>
        </p:txBody>
      </p:sp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1050"/>
            <a:ext cx="24939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6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Outreach Efforts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105C3C-438D-4A97-910E-A2266C8A7495}"/>
              </a:ext>
            </a:extLst>
          </p:cNvPr>
          <p:cNvSpPr txBox="1"/>
          <p:nvPr/>
        </p:nvSpPr>
        <p:spPr>
          <a:xfrm>
            <a:off x="761948" y="6096000"/>
            <a:ext cx="350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 Unique to this Survey</a:t>
            </a:r>
          </a:p>
        </p:txBody>
      </p:sp>
    </p:spTree>
    <p:extLst>
      <p:ext uri="{BB962C8B-B14F-4D97-AF65-F5344CB8AC3E}">
        <p14:creationId xmlns:p14="http://schemas.microsoft.com/office/powerpoint/2010/main" val="1149149826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038600"/>
          </a:xfrm>
        </p:spPr>
        <p:txBody>
          <a:bodyPr/>
          <a:lstStyle/>
          <a:p>
            <a:r>
              <a:rPr lang="en-US" dirty="0"/>
              <a:t>Township Bldg. “Open House” *</a:t>
            </a:r>
          </a:p>
          <a:p>
            <a:r>
              <a:rPr lang="en-US" dirty="0"/>
              <a:t>State Rep. and State Sen. Informed *</a:t>
            </a:r>
          </a:p>
          <a:p>
            <a:r>
              <a:rPr lang="en-US" dirty="0"/>
              <a:t>Conference call with EPA Region III and Headquarters. *</a:t>
            </a:r>
          </a:p>
          <a:p>
            <a:r>
              <a:rPr lang="en-US" dirty="0"/>
              <a:t>DEP Press Release. </a:t>
            </a:r>
          </a:p>
          <a:p>
            <a:r>
              <a:rPr lang="en-US" dirty="0"/>
              <a:t>Two local builders informed.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1050"/>
            <a:ext cx="24939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" name="Picture 6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Outreach Efforts- continued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8E867E30-F322-42AE-A7C3-AB6AF1CF91F7}"/>
              </a:ext>
            </a:extLst>
          </p:cNvPr>
          <p:cNvSpPr txBox="1"/>
          <p:nvPr/>
        </p:nvSpPr>
        <p:spPr>
          <a:xfrm>
            <a:off x="761948" y="5943600"/>
            <a:ext cx="350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 Unique to this Survey</a:t>
            </a:r>
          </a:p>
        </p:txBody>
      </p:sp>
    </p:spTree>
    <p:extLst>
      <p:ext uri="{BB962C8B-B14F-4D97-AF65-F5344CB8AC3E}">
        <p14:creationId xmlns:p14="http://schemas.microsoft.com/office/powerpoint/2010/main" val="3751820534"/>
      </p:ext>
    </p:extLst>
  </p:cSld>
  <p:clrMapOvr>
    <a:masterClrMapping/>
  </p:clrMapOvr>
  <p:transition spd="slow">
    <p:wipe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1050"/>
            <a:ext cx="24939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Outreach Efforts- continued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3999"/>
            <a:ext cx="8229600" cy="4162675"/>
          </a:xfrm>
        </p:spPr>
        <p:txBody>
          <a:bodyPr/>
          <a:lstStyle/>
          <a:p>
            <a:r>
              <a:rPr lang="en-US" sz="3600" dirty="0"/>
              <a:t>Town Meeting – Dec 4, 2014 *</a:t>
            </a:r>
          </a:p>
          <a:p>
            <a:pPr lvl="1"/>
            <a:r>
              <a:rPr lang="en-US" sz="2400" dirty="0"/>
              <a:t>About  400 people in attendance</a:t>
            </a:r>
          </a:p>
          <a:p>
            <a:pPr lvl="1"/>
            <a:r>
              <a:rPr lang="en-US" sz="2400" dirty="0"/>
              <a:t>At least 4 mitigators present</a:t>
            </a:r>
          </a:p>
          <a:p>
            <a:pPr lvl="1"/>
            <a:r>
              <a:rPr lang="en-US" sz="2400" dirty="0"/>
              <a:t>Handed out over 100 radon test kits ( DEP and ALA)</a:t>
            </a:r>
            <a:endParaRPr lang="en-US" sz="3200" dirty="0"/>
          </a:p>
          <a:p>
            <a:r>
              <a:rPr lang="en-US" sz="3600" dirty="0"/>
              <a:t>Town Meeting – 2016 *</a:t>
            </a:r>
          </a:p>
          <a:p>
            <a:r>
              <a:rPr lang="en-US" sz="3600" dirty="0"/>
              <a:t>Continue to measure homes before occupancy *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46C1E-AD88-4D76-8807-45DAC97D1D52}"/>
              </a:ext>
            </a:extLst>
          </p:cNvPr>
          <p:cNvSpPr txBox="1"/>
          <p:nvPr/>
        </p:nvSpPr>
        <p:spPr>
          <a:xfrm>
            <a:off x="761948" y="6096000"/>
            <a:ext cx="3505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*  Unique to this Survey</a:t>
            </a:r>
          </a:p>
        </p:txBody>
      </p:sp>
    </p:spTree>
    <p:extLst>
      <p:ext uri="{BB962C8B-B14F-4D97-AF65-F5344CB8AC3E}">
        <p14:creationId xmlns:p14="http://schemas.microsoft.com/office/powerpoint/2010/main" val="1256081404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:\BRP Radon\Photos\Open House UST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54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ging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62000" y="6096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8196" name="Picture 7" descr="DEP-rgb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5867400"/>
            <a:ext cx="2624138" cy="554038"/>
          </a:xfrm>
          <a:noFill/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57200" y="381000"/>
            <a:ext cx="8229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</a:pPr>
            <a:r>
              <a:rPr lang="en-US" sz="4000" dirty="0">
                <a:solidFill>
                  <a:prstClr val="white"/>
                </a:solidFill>
              </a:rPr>
              <a:t>19 Results Greater than 1,000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02C8A1-7DF6-4E24-8E3D-8FF136C3A83D}"/>
              </a:ext>
            </a:extLst>
          </p:cNvPr>
          <p:cNvSpPr txBox="1"/>
          <p:nvPr/>
        </p:nvSpPr>
        <p:spPr>
          <a:xfrm>
            <a:off x="609600" y="1219200"/>
            <a:ext cx="7924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17,518 pCi/L	- highest in world					</a:t>
            </a:r>
          </a:p>
          <a:p>
            <a:r>
              <a:rPr lang="en-US" sz="2800" dirty="0"/>
              <a:t>6,176  pCi/L</a:t>
            </a:r>
          </a:p>
          <a:p>
            <a:r>
              <a:rPr lang="en-US" sz="2800" dirty="0"/>
              <a:t>5,336  pCi/L</a:t>
            </a:r>
          </a:p>
          <a:p>
            <a:r>
              <a:rPr lang="en-US" sz="2800" dirty="0"/>
              <a:t>3,715  pCi/L</a:t>
            </a:r>
          </a:p>
          <a:p>
            <a:pPr lvl="0"/>
            <a:r>
              <a:rPr lang="en-US" sz="2800" dirty="0"/>
              <a:t>2,748  pCi/L-</a:t>
            </a:r>
            <a:r>
              <a:rPr lang="en-US" sz="2000" dirty="0">
                <a:solidFill>
                  <a:prstClr val="black"/>
                </a:solidFill>
              </a:rPr>
              <a:t>higher than index house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9F8C06-B456-47E8-BDA5-2FA485B3FC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3951" y="1474217"/>
            <a:ext cx="1493649" cy="406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DEP/BRP Radon Division</a:t>
              </a:r>
            </a:p>
          </p:txBody>
        </p:sp>
      </p:grp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1783263"/>
              </p:ext>
            </p:extLst>
          </p:nvPr>
        </p:nvGraphicFramePr>
        <p:xfrm>
          <a:off x="441325" y="1219200"/>
          <a:ext cx="807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Pre-Mitigation (pCi/L)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Post-Mitigation (pCi/L)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</a:t>
                      </a:r>
                      <a:r>
                        <a:rPr lang="en-US" baseline="0" dirty="0"/>
                        <a:t> Reduction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3715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2478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1812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068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99.71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H="1">
            <a:off x="228600" y="-609600"/>
            <a:ext cx="60325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09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1050"/>
            <a:ext cx="24939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DEP/BRP Radon Division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0386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/>
              <a:t>Typical high development home, backyard, and </a:t>
            </a:r>
            <a:r>
              <a:rPr lang="en-US" sz="2800" b="1" dirty="0"/>
              <a:t>basement excavation </a:t>
            </a:r>
            <a:r>
              <a:rPr lang="en-US" sz="2800" dirty="0"/>
              <a:t>Gamma readings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i="1" dirty="0"/>
              <a:t>Background Gamma (MicroR/hr)</a:t>
            </a:r>
          </a:p>
          <a:p>
            <a:pPr marL="0" indent="0">
              <a:buNone/>
            </a:pPr>
            <a:r>
              <a:rPr lang="en-US" sz="2800" dirty="0"/>
              <a:t>	Basement &amp; first floor before mitigation- ~110</a:t>
            </a:r>
          </a:p>
          <a:p>
            <a:pPr marL="0" indent="0">
              <a:buNone/>
            </a:pPr>
            <a:r>
              <a:rPr lang="en-US" sz="2800" dirty="0"/>
              <a:t> 	</a:t>
            </a:r>
            <a:r>
              <a:rPr lang="en-US" dirty="0"/>
              <a:t>Outside yard- ~115 to 150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Basement excavation- </a:t>
            </a:r>
            <a:r>
              <a:rPr lang="en-US" dirty="0"/>
              <a:t>~100-360 &amp; ~800-900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A1E40B-AA50-40E3-AD93-5F0065076C21}"/>
              </a:ext>
            </a:extLst>
          </p:cNvPr>
          <p:cNvSpPr txBox="1"/>
          <p:nvPr/>
        </p:nvSpPr>
        <p:spPr>
          <a:xfrm>
            <a:off x="685800" y="6096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8-10 microR/hr = average PA outdoor</a:t>
            </a:r>
          </a:p>
        </p:txBody>
      </p:sp>
    </p:spTree>
    <p:extLst>
      <p:ext uri="{BB962C8B-B14F-4D97-AF65-F5344CB8AC3E}">
        <p14:creationId xmlns:p14="http://schemas.microsoft.com/office/powerpoint/2010/main" val="1743242439"/>
      </p:ext>
    </p:extLst>
  </p:cSld>
  <p:clrMapOvr>
    <a:masterClrMapping/>
  </p:clrMapOvr>
  <p:transition spd="slow"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193" y="1143000"/>
            <a:ext cx="5078455" cy="5586300"/>
          </a:xfrm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3700" dirty="0">
                  <a:solidFill>
                    <a:schemeClr val="bg1"/>
                  </a:solidFill>
                </a:rPr>
                <a:t>Gamma Survey in basement excavation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730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ging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62000" y="6096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8196" name="Picture 7" descr="DEP-rgb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5867400"/>
            <a:ext cx="2624138" cy="554038"/>
          </a:xfrm>
          <a:noFill/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57200" y="441325"/>
            <a:ext cx="8229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  Objectives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47156" y="1295400"/>
            <a:ext cx="6705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Radon Basics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Targeted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High Development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Continued Outreach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Geology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4400" dirty="0"/>
          </a:p>
          <a:p>
            <a:pPr lvl="1"/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6822419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330" y="1236025"/>
            <a:ext cx="6777340" cy="5562600"/>
          </a:xfrm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Soil/rock sample collection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333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effectLst/>
              </a:rPr>
              <a:t>Collecting a Soil Profile</a:t>
            </a:r>
            <a:endParaRPr lang="en-US" b="1" dirty="0"/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708275"/>
            <a:ext cx="5883275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752600"/>
            <a:ext cx="3032125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025900" y="1447800"/>
            <a:ext cx="4154488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kern="0" dirty="0">
                <a:latin typeface="Calibri" panose="020F0502020204030204" pitchFamily="34" charset="0"/>
              </a:rPr>
              <a:t>Ongoing Soil and Rock </a:t>
            </a:r>
          </a:p>
          <a:p>
            <a:pPr>
              <a:defRPr/>
            </a:pPr>
            <a:r>
              <a:rPr lang="en-US" sz="2800" b="1" kern="0" dirty="0">
                <a:latin typeface="Calibri" panose="020F0502020204030204" pitchFamily="34" charset="0"/>
              </a:rPr>
              <a:t>Sampling and Rad Analysis</a:t>
            </a:r>
            <a:endParaRPr lang="en-US" dirty="0">
              <a:latin typeface="Times New Roman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94225" y="5556250"/>
            <a:ext cx="27955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kern="0" dirty="0">
                <a:latin typeface="Calibri" panose="020F0502020204030204" pitchFamily="34" charset="0"/>
              </a:rPr>
              <a:t>Above data March 2015</a:t>
            </a:r>
            <a:r>
              <a:rPr lang="en-US" sz="2000" b="1" kern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81249C-9207-4A28-AAC7-3144A553B531}"/>
              </a:ext>
            </a:extLst>
          </p:cNvPr>
          <p:cNvSpPr txBox="1"/>
          <p:nvPr/>
        </p:nvSpPr>
        <p:spPr>
          <a:xfrm>
            <a:off x="3630612" y="6096000"/>
            <a:ext cx="5208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Typical soil and rock contain 1 pCi/g U and Ra on the average</a:t>
            </a:r>
          </a:p>
        </p:txBody>
      </p:sp>
    </p:spTree>
    <p:extLst>
      <p:ext uri="{BB962C8B-B14F-4D97-AF65-F5344CB8AC3E}">
        <p14:creationId xmlns:p14="http://schemas.microsoft.com/office/powerpoint/2010/main" val="17968570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4D7EF-D99A-4CDA-8316-C8C9C38DE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CFB00-F250-4D46-8849-C9B80B3E581D}" type="slidenum">
              <a:rPr lang="en-US" smtClean="0"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979BC5-4D04-4F12-BC75-8C9EA89BF4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76200"/>
            <a:ext cx="5029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385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Epler Formation-Limestone, Dolomite</a:t>
            </a:r>
          </a:p>
          <a:p>
            <a:pPr>
              <a:lnSpc>
                <a:spcPct val="200000"/>
              </a:lnSpc>
            </a:pPr>
            <a:r>
              <a:rPr lang="en-US" dirty="0"/>
              <a:t>These extremely high radon levels are due to the unique geology of the area.</a:t>
            </a: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3450"/>
            <a:ext cx="24939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81000" y="492825"/>
            <a:ext cx="8382000" cy="660400"/>
            <a:chOff x="288977" y="355144"/>
            <a:chExt cx="8382000" cy="661312"/>
          </a:xfrm>
        </p:grpSpPr>
        <p:pic>
          <p:nvPicPr>
            <p:cNvPr id="7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The Perfect Storm: Geology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979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put basements into the very elevated radium enriched soils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276600"/>
            <a:ext cx="50673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9"/>
          <p:cNvGrpSpPr>
            <a:grpSpLocks/>
          </p:cNvGrpSpPr>
          <p:nvPr/>
        </p:nvGrpSpPr>
        <p:grpSpPr bwMode="auto">
          <a:xfrm>
            <a:off x="381000" y="492825"/>
            <a:ext cx="8382000" cy="660400"/>
            <a:chOff x="288977" y="355144"/>
            <a:chExt cx="8382000" cy="661312"/>
          </a:xfrm>
        </p:grpSpPr>
        <p:pic>
          <p:nvPicPr>
            <p:cNvPr id="7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The Perfect Storm: Geology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56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rolewis\AppData\Local\Microsoft\Windows\Temporary Internet Files\Content.Outlook\YC22OCYK\Radon_geology_Center-Valley-PA-Area_svd_Feb20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82" y="1125243"/>
            <a:ext cx="7585818" cy="491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13450"/>
            <a:ext cx="24939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381000" y="492825"/>
            <a:ext cx="8382000" cy="660400"/>
            <a:chOff x="288977" y="355144"/>
            <a:chExt cx="8382000" cy="661312"/>
          </a:xfrm>
        </p:grpSpPr>
        <p:pic>
          <p:nvPicPr>
            <p:cNvPr id="5" name="Picture 5" descr="Aging bann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The Perfect Storm: Geology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72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1050"/>
            <a:ext cx="24939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7173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DEP/BRP Radon Division</a:t>
              </a: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95605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Latest Tally in this development</a:t>
            </a:r>
          </a:p>
          <a:p>
            <a:pPr marL="0" indent="0">
              <a:buNone/>
            </a:pPr>
            <a:r>
              <a:rPr lang="en-US" dirty="0"/>
              <a:t>82 homes and empty lots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19 Homes &gt; 1,000 pCi/L</a:t>
            </a:r>
          </a:p>
          <a:p>
            <a:pPr marL="0" indent="0">
              <a:buNone/>
            </a:pPr>
            <a:r>
              <a:rPr lang="en-US" dirty="0"/>
              <a:t>32 Homes between &gt;100 pCi/L &lt;1,000 pCi/L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12 Empty Lots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027435"/>
      </p:ext>
    </p:extLst>
  </p:cSld>
  <p:clrMapOvr>
    <a:masterClrMapping/>
  </p:clrMapOvr>
  <p:transition spd="slow">
    <p:wipe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Home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8229599" cy="5440362"/>
          </a:xfrm>
        </p:spPr>
      </p:pic>
    </p:spTree>
    <p:extLst>
      <p:ext uri="{BB962C8B-B14F-4D97-AF65-F5344CB8AC3E}">
        <p14:creationId xmlns:p14="http://schemas.microsoft.com/office/powerpoint/2010/main" val="1529058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29D60F-E172-41F4-9818-1F60753E6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89006"/>
            <a:ext cx="7337433" cy="5503075"/>
          </a:xfrm>
        </p:spPr>
      </p:pic>
      <p:grpSp>
        <p:nvGrpSpPr>
          <p:cNvPr id="4" name="Group 1">
            <a:extLst>
              <a:ext uri="{FF2B5EF4-FFF2-40B4-BE49-F238E27FC236}">
                <a16:creationId xmlns:a16="http://schemas.microsoft.com/office/drawing/2014/main" id="{D991AB57-AD43-4B67-88C8-314A57EABDCD}"/>
              </a:ext>
            </a:extLst>
          </p:cNvPr>
          <p:cNvGrpSpPr>
            <a:grpSpLocks/>
          </p:cNvGrpSpPr>
          <p:nvPr/>
        </p:nvGrpSpPr>
        <p:grpSpPr bwMode="auto">
          <a:xfrm>
            <a:off x="288925" y="355600"/>
            <a:ext cx="8382000" cy="661070"/>
            <a:chOff x="288977" y="355144"/>
            <a:chExt cx="8382000" cy="661312"/>
          </a:xfrm>
        </p:grpSpPr>
        <p:pic>
          <p:nvPicPr>
            <p:cNvPr id="5" name="Picture 4" descr="Aging banner">
              <a:extLst>
                <a:ext uri="{FF2B5EF4-FFF2-40B4-BE49-F238E27FC236}">
                  <a16:creationId xmlns:a16="http://schemas.microsoft.com/office/drawing/2014/main" id="{975983D5-608E-49AC-9214-B0E1BCB0C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>
              <a:extLst>
                <a:ext uri="{FF2B5EF4-FFF2-40B4-BE49-F238E27FC236}">
                  <a16:creationId xmlns:a16="http://schemas.microsoft.com/office/drawing/2014/main" id="{34EEAFD8-0AAB-4837-919A-8703AC4D5F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itchFamily="34" charset="0"/>
                  <a:ea typeface="+mn-ea"/>
                  <a:cs typeface="+mn-cs"/>
                </a:rPr>
                <a:t>PA Radon Division </a:t>
              </a:r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EB524-8669-4EB0-855B-FE5F6238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ACFB00-F250-4D46-8849-C9B80B3E58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05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6D187-18A7-41E5-B8E0-455875E4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Ambient Radon/Gamma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DF63B9-C0E6-41B6-B41C-269476825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57149"/>
              </p:ext>
            </p:extLst>
          </p:nvPr>
        </p:nvGraphicFramePr>
        <p:xfrm>
          <a:off x="457200" y="1600200"/>
          <a:ext cx="8229600" cy="335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762576415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702088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6251138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Radon Conc. pCi/L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mrem/yr.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4868832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Lot 24-Street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1068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Cul De Sac- Street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204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520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Street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8063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Street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685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Street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389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645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Riegelsville (control)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000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Township Bldg. (control)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04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Harrisburg (control)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&lt;0.4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4783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809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381000" y="1146174"/>
            <a:ext cx="7848600" cy="4873626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b="1" dirty="0">
                <a:latin typeface="+mj-lt"/>
              </a:rPr>
              <a:t>Rn-222 Characteristics, Implications </a:t>
            </a:r>
          </a:p>
          <a:p>
            <a:pPr marL="1081088" lvl="1" indent="-4572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j-lt"/>
              </a:rPr>
              <a:t>Naturally Occurring- </a:t>
            </a:r>
            <a:r>
              <a:rPr lang="en-US" sz="2400" dirty="0">
                <a:latin typeface="+mj-lt"/>
              </a:rPr>
              <a:t>Occurs in all soil and rocks, worldwide.</a:t>
            </a:r>
          </a:p>
          <a:p>
            <a:pPr marL="1081088" lvl="1" indent="-4572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j-lt"/>
              </a:rPr>
              <a:t>Colorless, odorless, tasteless- </a:t>
            </a:r>
            <a:r>
              <a:rPr lang="en-US" sz="2400" dirty="0">
                <a:latin typeface="+mj-lt"/>
              </a:rPr>
              <a:t>Out of sight, out of mind.</a:t>
            </a:r>
          </a:p>
          <a:p>
            <a:pPr marL="1081088" lvl="1" indent="-4572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j-lt"/>
              </a:rPr>
              <a:t>Gas</a:t>
            </a:r>
            <a:r>
              <a:rPr lang="en-US" sz="2400" dirty="0">
                <a:latin typeface="+mj-lt"/>
              </a:rPr>
              <a:t>- Provides for transport and mobility.</a:t>
            </a:r>
          </a:p>
          <a:p>
            <a:pPr marL="1081088" lvl="1" indent="-4572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j-lt"/>
              </a:rPr>
              <a:t>Half-life</a:t>
            </a:r>
            <a:r>
              <a:rPr lang="en-US" sz="2400" dirty="0">
                <a:latin typeface="+mj-lt"/>
              </a:rPr>
              <a:t>- ~ Four days</a:t>
            </a:r>
          </a:p>
          <a:p>
            <a:pPr marL="1081088" lvl="1" indent="-4572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latin typeface="+mj-lt"/>
              </a:rPr>
              <a:t>Radioactive</a:t>
            </a:r>
            <a:r>
              <a:rPr lang="en-US" sz="2400" dirty="0">
                <a:latin typeface="+mj-lt"/>
              </a:rPr>
              <a:t>- Carcinogenic property, </a:t>
            </a:r>
            <a:r>
              <a:rPr lang="en-US" b="1" dirty="0">
                <a:latin typeface="+mj-lt"/>
              </a:rPr>
              <a:t>increases risk of Lung Cancer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229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1050"/>
            <a:ext cx="24939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12293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DEP/BRP Radon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4874441"/>
      </p:ext>
    </p:extLst>
  </p:cSld>
  <p:clrMapOvr>
    <a:masterClrMapping/>
  </p:clrMapOvr>
  <p:transition spd="slow">
    <p:wipe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ging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62000" y="6096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57200" y="441325"/>
            <a:ext cx="8229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4593F-9C6D-456E-A819-5E3AB437A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/>
              <a:t>Reaching EVERY homeowner</a:t>
            </a:r>
          </a:p>
          <a:p>
            <a:pPr lvl="1"/>
            <a:r>
              <a:rPr lang="en-US" sz="2000" dirty="0"/>
              <a:t>One occupied home finally tested- ? mitigated</a:t>
            </a:r>
          </a:p>
          <a:p>
            <a:pPr lvl="1"/>
            <a:r>
              <a:rPr lang="en-US" sz="2000" dirty="0"/>
              <a:t>One letter translated into Chinese and Mandarin- help from EPA</a:t>
            </a:r>
          </a:p>
          <a:p>
            <a:r>
              <a:rPr lang="en-US" dirty="0"/>
              <a:t>Builders installing mitigation systems</a:t>
            </a:r>
          </a:p>
          <a:p>
            <a:pPr lvl="1"/>
            <a:r>
              <a:rPr lang="en-US" sz="2000" dirty="0"/>
              <a:t>Builder installing audible alarm on fan</a:t>
            </a:r>
          </a:p>
          <a:p>
            <a:pPr lvl="1"/>
            <a:r>
              <a:rPr lang="en-US" sz="2000" dirty="0"/>
              <a:t>Homeowner maintaining system</a:t>
            </a:r>
          </a:p>
          <a:p>
            <a:r>
              <a:rPr lang="en-US" dirty="0"/>
              <a:t>Testing prior to occupancy</a:t>
            </a:r>
          </a:p>
          <a:p>
            <a:r>
              <a:rPr lang="en-US" dirty="0"/>
              <a:t>Minimal ambient testing - complete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8335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Aging bann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2296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762000" y="609600"/>
            <a:ext cx="7620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dirty="0"/>
          </a:p>
        </p:txBody>
      </p:sp>
      <p:pic>
        <p:nvPicPr>
          <p:cNvPr id="8196" name="Picture 7" descr="DEP-rgb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5867400"/>
            <a:ext cx="2624138" cy="554038"/>
          </a:xfrm>
          <a:noFill/>
        </p:spPr>
      </p:pic>
      <p:sp>
        <p:nvSpPr>
          <p:cNvPr id="8197" name="TextBox 6"/>
          <p:cNvSpPr txBox="1">
            <a:spLocks noChangeArrowheads="1"/>
          </p:cNvSpPr>
          <p:nvPr/>
        </p:nvSpPr>
        <p:spPr bwMode="auto">
          <a:xfrm>
            <a:off x="457200" y="441325"/>
            <a:ext cx="822960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</a:rPr>
              <a:t>  Conclusions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8408" y="1684317"/>
            <a:ext cx="70104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These high homes are showing 99% radon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Elevated levels of radon can be fixed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Continued Outreach to increase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8186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90784" y="1412875"/>
            <a:ext cx="6406686" cy="365125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4400" b="1" dirty="0"/>
              <a:t>Questions?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843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1050"/>
            <a:ext cx="24939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6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18437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38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DEP/BRP Radon Division</a:t>
              </a:r>
            </a:p>
          </p:txBody>
        </p:sp>
      </p:grpSp>
      <p:pic>
        <p:nvPicPr>
          <p:cNvPr id="18439" name="Picture 7" descr="C:\Users\tbowers-pa\AppData\Local\Microsoft\Windows\Temporary Internet Files\Content.IE5\JCQ5LJ5O\MC900078622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64" y="1401960"/>
            <a:ext cx="1600200" cy="344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57600" y="2590800"/>
            <a:ext cx="5237163" cy="272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b="1" dirty="0"/>
              <a:t>Contact Information:</a:t>
            </a:r>
            <a:br>
              <a:rPr lang="en-US" b="1" dirty="0"/>
            </a:br>
            <a:r>
              <a:rPr lang="en-US" sz="3600" b="1" dirty="0">
                <a:solidFill>
                  <a:schemeClr val="tx2"/>
                </a:solidFill>
                <a:hlinkClick r:id="rId6"/>
              </a:rPr>
              <a:t>www.dep.pa.gov</a:t>
            </a:r>
            <a:endParaRPr lang="en-US" sz="3600" b="1" dirty="0">
              <a:solidFill>
                <a:schemeClr val="tx2"/>
              </a:solidFill>
            </a:endParaRPr>
          </a:p>
          <a:p>
            <a:pPr marL="0" indent="0" algn="ctr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en-US" sz="3600" dirty="0"/>
              <a:t> </a:t>
            </a:r>
            <a:r>
              <a:rPr lang="en-US" b="1" dirty="0"/>
              <a:t>Click Radiation Protection</a:t>
            </a:r>
            <a:br>
              <a:rPr lang="en-US" b="1" dirty="0"/>
            </a:br>
            <a:r>
              <a:rPr lang="en-US" b="1" dirty="0"/>
              <a:t>then click  Radon</a:t>
            </a:r>
          </a:p>
          <a:p>
            <a:pPr marL="1260475" lvl="2" indent="-346075" eaLnBrk="1" hangingPunct="1">
              <a:spcBef>
                <a:spcPts val="0"/>
              </a:spcBef>
              <a:defRPr/>
            </a:pPr>
            <a:r>
              <a:rPr lang="en-US" sz="3200" b="1" dirty="0"/>
              <a:t>800 237-2366</a:t>
            </a:r>
          </a:p>
          <a:p>
            <a:pPr marL="1260475" lvl="2" indent="-346075" eaLnBrk="1" hangingPunct="1">
              <a:spcBef>
                <a:spcPts val="0"/>
              </a:spcBef>
              <a:defRPr/>
            </a:pPr>
            <a:r>
              <a:rPr lang="en-US" sz="3200" b="1" dirty="0"/>
              <a:t>717 783-3594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848600" cy="5029200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None/>
              <a:defRPr/>
            </a:pPr>
            <a:r>
              <a:rPr lang="en-US" b="1" u="sng" dirty="0"/>
              <a:t>More Basics 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Ambient Air: </a:t>
            </a:r>
            <a:r>
              <a:rPr lang="en-US" sz="2400" b="1" dirty="0"/>
              <a:t>0.4</a:t>
            </a:r>
            <a:r>
              <a:rPr lang="en-US" sz="2400" dirty="0"/>
              <a:t> pCi/L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National Indoor Conc. (whole house avg.): </a:t>
            </a:r>
            <a:r>
              <a:rPr lang="en-US" sz="2400" b="1" dirty="0"/>
              <a:t>1.3</a:t>
            </a:r>
            <a:r>
              <a:rPr lang="en-US" sz="2400" dirty="0"/>
              <a:t> pCi/L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U.S. EPA Guideline: </a:t>
            </a:r>
            <a:r>
              <a:rPr lang="en-US" sz="2400" b="1" dirty="0"/>
              <a:t>4</a:t>
            </a:r>
            <a:r>
              <a:rPr lang="en-US" sz="2400" dirty="0"/>
              <a:t> pCi/L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1200" dirty="0"/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PA Basement Avg.: </a:t>
            </a:r>
            <a:r>
              <a:rPr lang="en-US" sz="2400" b="1" dirty="0"/>
              <a:t>7.0 </a:t>
            </a:r>
            <a:r>
              <a:rPr lang="en-US" sz="2400" dirty="0"/>
              <a:t>pCi/L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PA First Floor Avg.: </a:t>
            </a:r>
            <a:r>
              <a:rPr lang="en-US" sz="2400" b="1" dirty="0"/>
              <a:t>3.5</a:t>
            </a:r>
            <a:r>
              <a:rPr lang="en-US" sz="2400" dirty="0"/>
              <a:t> pCi/L</a:t>
            </a:r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lvl="1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endParaRPr lang="en-US" sz="2400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229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1050"/>
            <a:ext cx="24939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12293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DEP/BRP Radon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3229089"/>
      </p:ext>
    </p:extLst>
  </p:cSld>
  <p:clrMapOvr>
    <a:masterClrMapping/>
  </p:clrMapOvr>
  <p:transition spd="slow">
    <p:wipe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365125" y="304800"/>
            <a:ext cx="8229600" cy="558800"/>
          </a:xfrm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7000"/>
            <a:ext cx="8229600" cy="4729163"/>
          </a:xfrm>
        </p:spPr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/>
              <a:t>Reference values</a:t>
            </a:r>
          </a:p>
          <a:p>
            <a:pPr marL="0" indent="0" algn="ctr" eaLnBrk="1" fontAlgn="auto" hangingPunct="1"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en-US" dirty="0"/>
          </a:p>
        </p:txBody>
      </p: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5" name="Picture 5" descr="Aging bann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4000" dirty="0">
                  <a:solidFill>
                    <a:schemeClr val="bg1"/>
                  </a:solidFill>
                </a:rPr>
                <a:t>Radon Basics in Perspective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3207802"/>
              </p:ext>
            </p:extLst>
          </p:nvPr>
        </p:nvGraphicFramePr>
        <p:xfrm>
          <a:off x="761948" y="1397000"/>
          <a:ext cx="7620052" cy="4089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26">
                  <a:extLst>
                    <a:ext uri="{9D8B030D-6E8A-4147-A177-3AD203B41FA5}">
                      <a16:colId xmlns:a16="http://schemas.microsoft.com/office/drawing/2014/main" val="1121976657"/>
                    </a:ext>
                  </a:extLst>
                </a:gridCol>
                <a:gridCol w="3810026">
                  <a:extLst>
                    <a:ext uri="{9D8B030D-6E8A-4147-A177-3AD203B41FA5}">
                      <a16:colId xmlns:a16="http://schemas.microsoft.com/office/drawing/2014/main" val="3213927823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Radon Concentration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W.B. Effective</a:t>
                      </a:r>
                      <a:r>
                        <a:rPr lang="en-US" baseline="0" dirty="0"/>
                        <a:t> Dose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44925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98622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0.4 pCi/L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 mRem/yr.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547598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1.3 pCi/L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173 mRem/yr.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13575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4.0 pCi/L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577 mRem/yr.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056274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7.0 pCi/L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1000 mRem/yr.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12906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500 pCi/L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72 Rem/yr.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662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533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848600" cy="49530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  <a:defRPr/>
            </a:pPr>
            <a:r>
              <a:rPr lang="en-US" sz="3600" b="1" dirty="0">
                <a:latin typeface="+mj-lt"/>
              </a:rPr>
              <a:t>Targeted surveys-</a:t>
            </a:r>
            <a:r>
              <a:rPr lang="en-US" sz="3600" b="1" dirty="0"/>
              <a:t> previous</a:t>
            </a:r>
            <a:r>
              <a:rPr lang="en-US" sz="3600" b="1" dirty="0">
                <a:latin typeface="+mj-lt"/>
              </a:rPr>
              <a:t> and ongoing</a:t>
            </a:r>
          </a:p>
          <a:p>
            <a:pPr marL="1081088" lvl="1" indent="-4572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Lehigh, Berks, York, Clearfield, Lancaster, Montgomery, Chester, Lackawanna, Potter, Luzerne, Dauphin, Cumberland, Lebanon, Bucks, ….</a:t>
            </a:r>
          </a:p>
          <a:p>
            <a:pPr marL="1081088" lvl="1" indent="-4572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These </a:t>
            </a:r>
            <a:r>
              <a:rPr lang="en-US" b="1" dirty="0">
                <a:latin typeface="+mj-lt"/>
              </a:rPr>
              <a:t>surveys</a:t>
            </a:r>
            <a:r>
              <a:rPr lang="en-US" dirty="0">
                <a:latin typeface="+mj-lt"/>
              </a:rPr>
              <a:t> are used to increase awareness in higher risk areas.</a:t>
            </a:r>
          </a:p>
          <a:p>
            <a:pPr marL="1481138" lvl="2" indent="-4572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Radon Data</a:t>
            </a:r>
          </a:p>
          <a:p>
            <a:pPr marL="1481138" lvl="2" indent="-4572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j-lt"/>
              </a:rPr>
              <a:t>Geology</a:t>
            </a:r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eaLnBrk="1" hangingPunct="1">
              <a:lnSpc>
                <a:spcPct val="150000"/>
              </a:lnSpc>
              <a:defRPr/>
            </a:pPr>
            <a:endParaRPr lang="en-US" dirty="0"/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  <p:pic>
        <p:nvPicPr>
          <p:cNvPr id="12291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861050"/>
            <a:ext cx="2493963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12293" name="Picture 5" descr="Aging banner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4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dirty="0">
                  <a:solidFill>
                    <a:schemeClr val="bg1"/>
                  </a:solidFill>
                </a:rPr>
                <a:t>DEP/BRP Radon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77645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816861"/>
              </p:ext>
            </p:extLst>
          </p:nvPr>
        </p:nvGraphicFramePr>
        <p:xfrm>
          <a:off x="990600" y="1661410"/>
          <a:ext cx="7162800" cy="2300991"/>
        </p:xfrm>
        <a:graphic>
          <a:graphicData uri="http://schemas.openxmlformats.org/drawingml/2006/table">
            <a:tbl>
              <a:tblPr bandRow="1">
                <a:tableStyleId>{69CF1AB2-1976-4502-BF36-3FF5EA218861}</a:tableStyleId>
              </a:tblPr>
              <a:tblGrid>
                <a:gridCol w="238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5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kern="1200" dirty="0"/>
                        <a:t>Letters sent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2293938" algn="r"/>
                        </a:tabLst>
                      </a:pPr>
                      <a:r>
                        <a:rPr lang="en-US" sz="2800" kern="1200" dirty="0"/>
                        <a:t>512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2293938" algn="r"/>
                        </a:tabLst>
                      </a:pP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04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kern="1200" dirty="0"/>
                        <a:t>Tests</a:t>
                      </a:r>
                      <a:r>
                        <a:rPr lang="en-US" sz="2800" kern="1200" baseline="0" dirty="0"/>
                        <a:t> supplied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2293938" algn="r"/>
                        </a:tabLst>
                      </a:pPr>
                      <a:r>
                        <a:rPr lang="en-US" sz="2800" kern="1200" dirty="0"/>
                        <a:t>294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2293938" algn="r"/>
                        </a:tabLst>
                      </a:pPr>
                      <a:r>
                        <a:rPr lang="en-US" sz="2800" kern="1200" dirty="0"/>
                        <a:t>57%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08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kern="1200" dirty="0"/>
                        <a:t>Tests analyzed </a:t>
                      </a:r>
                    </a:p>
                    <a:p>
                      <a:pPr algn="ctr" fontAlgn="ctr"/>
                      <a:r>
                        <a:rPr lang="en-US" sz="2800" kern="1200" dirty="0"/>
                        <a:t>(to date)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2293938" algn="r"/>
                        </a:tabLst>
                      </a:pPr>
                      <a:r>
                        <a:rPr lang="en-US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243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tabLst>
                          <a:tab pos="2293938" algn="r"/>
                        </a:tabLst>
                      </a:pPr>
                      <a:r>
                        <a:rPr lang="en-US" sz="2800" kern="1200" dirty="0"/>
                        <a:t>83%</a:t>
                      </a:r>
                      <a:endParaRPr lang="en-US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fontAlgn="ctr"/>
            <a:endParaRPr lang="en-US" b="1" dirty="0">
              <a:solidFill>
                <a:schemeClr val="dk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708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i="1" dirty="0">
                <a:solidFill>
                  <a:prstClr val="black"/>
                </a:solidFill>
                <a:latin typeface="Calibri"/>
              </a:rPr>
              <a:t>* Figures current as of May 15, 2015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446049" y="5244792"/>
            <a:ext cx="8229600" cy="81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  <a:defRPr/>
            </a:pPr>
            <a:r>
              <a:rPr lang="en-US" sz="3600" b="1" dirty="0">
                <a:solidFill>
                  <a:prstClr val="black"/>
                </a:solidFill>
              </a:rPr>
              <a:t>Our goal is for 100% response</a:t>
            </a:r>
            <a:endParaRPr lang="en-US" dirty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dirty="0">
              <a:solidFill>
                <a:prstClr val="black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8" name="Group 9"/>
          <p:cNvGrpSpPr>
            <a:grpSpLocks/>
          </p:cNvGrpSpPr>
          <p:nvPr/>
        </p:nvGrpSpPr>
        <p:grpSpPr bwMode="auto">
          <a:xfrm>
            <a:off x="288925" y="355600"/>
            <a:ext cx="8382000" cy="660400"/>
            <a:chOff x="288977" y="355144"/>
            <a:chExt cx="8382000" cy="661312"/>
          </a:xfrm>
        </p:grpSpPr>
        <p:pic>
          <p:nvPicPr>
            <p:cNvPr id="9" name="Picture 8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r>
                <a:rPr lang="en-US" sz="4000" b="1" dirty="0">
                  <a:solidFill>
                    <a:schemeClr val="bg1"/>
                  </a:solidFill>
                </a:rPr>
                <a:t>Upper Saucon Twp Survey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953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/>
              <a:t>Upper Saucon Twp. Lehigh Co. Radon Survey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6163300"/>
              </p:ext>
            </p:extLst>
          </p:nvPr>
        </p:nvGraphicFramePr>
        <p:xfrm>
          <a:off x="457200" y="1905000"/>
          <a:ext cx="8213725" cy="376150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21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10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Radon Levels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Targeted Survey Data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800" dirty="0">
                          <a:effectLst/>
                        </a:rPr>
                        <a:t>State-Wide Data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&lt; 4.0 pCi/L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50.2% (128)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60.8%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4.0 – 10.0 pCi/L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23.9% (61)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22.7%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10.1 – 20.0 pCi/L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5.5% (14)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9.2%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20.1 – 50.0 pCi/L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6.3% (16)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5.3%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50.1 – 100.0 pCi/L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3.9% (10)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1.3%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100.1 – 1,000.0 pCi/L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6.7% (17)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0.44%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1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&gt; 1,000 pCi/L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3.5% (9)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% &gt; 4 pCi/L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49.8% (127)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39%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% &lt; 4 pCi/L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50.2% (128)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60.8%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943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N =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255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878,600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288925" y="355600"/>
            <a:ext cx="8382000" cy="661070"/>
            <a:chOff x="288977" y="355144"/>
            <a:chExt cx="8382000" cy="661312"/>
          </a:xfrm>
        </p:grpSpPr>
        <p:pic>
          <p:nvPicPr>
            <p:cNvPr id="6" name="Picture 5" descr="Aging bann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77" y="355144"/>
              <a:ext cx="8382000" cy="661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2"/>
            <p:cNvSpPr txBox="1">
              <a:spLocks noChangeArrowheads="1"/>
            </p:cNvSpPr>
            <p:nvPr/>
          </p:nvSpPr>
          <p:spPr bwMode="auto">
            <a:xfrm>
              <a:off x="762000" y="384641"/>
              <a:ext cx="7848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fontAlgn="auto">
                <a:spcBef>
                  <a:spcPct val="0"/>
                </a:spcBef>
                <a:spcAft>
                  <a:spcPts val="0"/>
                </a:spcAft>
                <a:buFontTx/>
                <a:buNone/>
              </a:pPr>
              <a:r>
                <a:rPr lang="en-US" altLang="en-US" sz="4000" dirty="0">
                  <a:solidFill>
                    <a:prstClr val="white"/>
                  </a:solidFill>
                </a:rPr>
                <a:t>PA Radon Division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748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88439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adon template">
  <a:themeElements>
    <a:clrScheme name="rado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radon template">
      <a:majorFont>
        <a:latin typeface="Futura Hv BT"/>
        <a:ea typeface=""/>
        <a:cs typeface=""/>
      </a:majorFont>
      <a:minorFont>
        <a:latin typeface="Futura M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434343"/>
            </a:solidFill>
            <a:effectLst/>
            <a:latin typeface="Futura M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434343"/>
            </a:solidFill>
            <a:effectLst/>
            <a:latin typeface="Futura Md BT" pitchFamily="34" charset="0"/>
          </a:defRPr>
        </a:defPPr>
      </a:lstStyle>
    </a:lnDef>
  </a:objectDefaults>
  <a:extraClrSchemeLst>
    <a:extraClrScheme>
      <a:clrScheme name="rado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o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o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o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o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o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o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o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o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o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o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o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B70DF77E1C3A478C519CFE1D8AC84A" ma:contentTypeVersion="23" ma:contentTypeDescription="Create a new document." ma:contentTypeScope="" ma:versionID="6ff24a0432e8b6668fbaa12dd1eaf8a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1c3a5fe40b69cf375f6490498fc6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9BD216-3EC2-435F-B14D-B154DB7F2DB7}"/>
</file>

<file path=customXml/itemProps2.xml><?xml version="1.0" encoding="utf-8"?>
<ds:datastoreItem xmlns:ds="http://schemas.openxmlformats.org/officeDocument/2006/customXml" ds:itemID="{30EE907C-E2B9-4DDF-89CA-71A523C7E877}"/>
</file>

<file path=customXml/itemProps3.xml><?xml version="1.0" encoding="utf-8"?>
<ds:datastoreItem xmlns:ds="http://schemas.openxmlformats.org/officeDocument/2006/customXml" ds:itemID="{AA41AE98-1315-411B-9541-12430E543C0E}"/>
</file>

<file path=docProps/app.xml><?xml version="1.0" encoding="utf-8"?>
<Properties xmlns="http://schemas.openxmlformats.org/officeDocument/2006/extended-properties" xmlns:vt="http://schemas.openxmlformats.org/officeDocument/2006/docPropsVTypes">
  <TotalTime>1722</TotalTime>
  <Words>975</Words>
  <Application>Microsoft Office PowerPoint</Application>
  <PresentationFormat>On-screen Show (4:3)</PresentationFormat>
  <Paragraphs>313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32</vt:i4>
      </vt:variant>
    </vt:vector>
  </HeadingPairs>
  <TitlesOfParts>
    <vt:vector size="46" baseType="lpstr">
      <vt:lpstr>Arial</vt:lpstr>
      <vt:lpstr>Calibri</vt:lpstr>
      <vt:lpstr>Futura Hv BT</vt:lpstr>
      <vt:lpstr>Futura Md BT</vt:lpstr>
      <vt:lpstr>Times New Roman</vt:lpstr>
      <vt:lpstr>Wingdings 2</vt:lpstr>
      <vt:lpstr>Office Theme</vt:lpstr>
      <vt:lpstr>Custom Design</vt:lpstr>
      <vt:lpstr>radon template</vt:lpstr>
      <vt:lpstr>1_Office Theme</vt:lpstr>
      <vt:lpstr>3_Office Theme</vt:lpstr>
      <vt:lpstr>4_Office Theme</vt:lpstr>
      <vt:lpstr>5_Office Theme</vt:lpstr>
      <vt:lpstr>6_Office Theme</vt:lpstr>
      <vt:lpstr>PA DEP/BRP, Radon Division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Collecting a Soil Profile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Typical Home</vt:lpstr>
      <vt:lpstr>PowerPoint Presentation</vt:lpstr>
      <vt:lpstr>Ambient Radon/Gamma</vt:lpstr>
      <vt:lpstr>PowerPoint Presentation</vt:lpstr>
      <vt:lpstr>PowerPoint Presentation</vt:lpstr>
      <vt:lpstr>PowerPoint Presentation</vt:lpstr>
    </vt:vector>
  </TitlesOfParts>
  <Company>Commonwealth of Pennsylvania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Title:  Bold Black 44 pt Calibri Font</dc:title>
  <dc:creator>Rickens, Susan</dc:creator>
  <cp:lastModifiedBy>Windows User</cp:lastModifiedBy>
  <cp:revision>146</cp:revision>
  <cp:lastPrinted>2018-09-15T13:41:26Z</cp:lastPrinted>
  <dcterms:created xsi:type="dcterms:W3CDTF">2012-04-25T13:00:02Z</dcterms:created>
  <dcterms:modified xsi:type="dcterms:W3CDTF">2018-11-14T17:03:59Z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0x01010071B70DF77E1C3A478C519CFE1D8AC84A</vt:lpwstr>
  </property>
  <property fmtid="{D5CDD505-2E9C-101B-9397-08002B2CF9AE}" pid="4" name="PublishingRollupImage">
    <vt:lpwstr/>
  </property>
  <property fmtid="{D5CDD505-2E9C-101B-9397-08002B2CF9AE}" pid="5" name="PublishingContactEmail">
    <vt:lpwstr/>
  </property>
  <property fmtid="{D5CDD505-2E9C-101B-9397-08002B2CF9AE}" pid="6" name="PublishingContactPicture">
    <vt:lpwstr/>
  </property>
  <property fmtid="{D5CDD505-2E9C-101B-9397-08002B2CF9AE}" pid="7" name="PublishingContactName">
    <vt:lpwstr/>
  </property>
  <property fmtid="{D5CDD505-2E9C-101B-9397-08002B2CF9AE}" pid="8" name="PublishingPageLayout">
    <vt:lpwstr/>
  </property>
  <property fmtid="{D5CDD505-2E9C-101B-9397-08002B2CF9AE}" pid="9" name="Comments">
    <vt:lpwstr/>
  </property>
  <property fmtid="{D5CDD505-2E9C-101B-9397-08002B2CF9AE}" pid="10" name="Audience">
    <vt:lpwstr/>
  </property>
</Properties>
</file>