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handoutMasters/handoutMaster1.xml" ContentType="application/vnd.openxmlformats-officedocument.presentationml.handout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4"/>
  </p:notesMasterIdLst>
  <p:handoutMasterIdLst>
    <p:handoutMasterId r:id="rId35"/>
  </p:handoutMasterIdLst>
  <p:sldIdLst>
    <p:sldId id="278" r:id="rId3"/>
    <p:sldId id="306" r:id="rId4"/>
    <p:sldId id="281" r:id="rId5"/>
    <p:sldId id="279" r:id="rId6"/>
    <p:sldId id="299" r:id="rId7"/>
    <p:sldId id="300" r:id="rId8"/>
    <p:sldId id="280" r:id="rId9"/>
    <p:sldId id="301" r:id="rId10"/>
    <p:sldId id="291" r:id="rId11"/>
    <p:sldId id="309" r:id="rId12"/>
    <p:sldId id="312" r:id="rId13"/>
    <p:sldId id="313" r:id="rId14"/>
    <p:sldId id="293" r:id="rId15"/>
    <p:sldId id="282" r:id="rId16"/>
    <p:sldId id="308" r:id="rId17"/>
    <p:sldId id="307" r:id="rId18"/>
    <p:sldId id="284" r:id="rId19"/>
    <p:sldId id="292" r:id="rId20"/>
    <p:sldId id="285" r:id="rId21"/>
    <p:sldId id="295" r:id="rId22"/>
    <p:sldId id="302" r:id="rId23"/>
    <p:sldId id="286" r:id="rId24"/>
    <p:sldId id="296" r:id="rId25"/>
    <p:sldId id="303" r:id="rId26"/>
    <p:sldId id="304" r:id="rId27"/>
    <p:sldId id="287" r:id="rId28"/>
    <p:sldId id="288" r:id="rId29"/>
    <p:sldId id="289" r:id="rId30"/>
    <p:sldId id="290" r:id="rId31"/>
    <p:sldId id="310" r:id="rId32"/>
    <p:sldId id="305"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67" autoAdjust="0"/>
  </p:normalViewPr>
  <p:slideViewPr>
    <p:cSldViewPr>
      <p:cViewPr varScale="1">
        <p:scale>
          <a:sx n="61" d="100"/>
          <a:sy n="61" d="100"/>
        </p:scale>
        <p:origin x="1596" y="42"/>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7" d="100"/>
          <a:sy n="67" d="100"/>
        </p:scale>
        <p:origin x="274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2F70CA-925F-448E-931A-755FA943861B}" type="doc">
      <dgm:prSet loTypeId="urn:microsoft.com/office/officeart/2005/8/layout/cycle1" loCatId="cycle" qsTypeId="urn:microsoft.com/office/officeart/2005/8/quickstyle/simple1" qsCatId="simple" csTypeId="urn:microsoft.com/office/officeart/2005/8/colors/accent5_4" csCatId="accent5" phldr="1"/>
      <dgm:spPr/>
      <dgm:t>
        <a:bodyPr/>
        <a:lstStyle/>
        <a:p>
          <a:endParaRPr lang="en-US"/>
        </a:p>
      </dgm:t>
    </dgm:pt>
    <dgm:pt modelId="{D0FE1DA1-FB67-4F3F-A869-FD72AC23E241}">
      <dgm:prSet phldrT="[Text]"/>
      <dgm:spPr/>
      <dgm:t>
        <a:bodyPr/>
        <a:lstStyle/>
        <a:p>
          <a:r>
            <a:rPr lang="en-US" dirty="0">
              <a:latin typeface="Arial" panose="020B0604020202020204" pitchFamily="34" charset="0"/>
              <a:cs typeface="Arial" panose="020B0604020202020204" pitchFamily="34" charset="0"/>
            </a:rPr>
            <a:t>Recommendations made from TAC to Command and Control based on various data display visually on the map</a:t>
          </a:r>
        </a:p>
      </dgm:t>
    </dgm:pt>
    <dgm:pt modelId="{95184802-6B73-410F-8C1B-C95E96CBF133}" type="parTrans" cxnId="{27BF3461-5314-4B9D-AFB7-8E88E9F92D97}">
      <dgm:prSet/>
      <dgm:spPr/>
      <dgm:t>
        <a:bodyPr/>
        <a:lstStyle/>
        <a:p>
          <a:endParaRPr lang="en-US">
            <a:latin typeface="Arial" panose="020B0604020202020204" pitchFamily="34" charset="0"/>
            <a:cs typeface="Arial" panose="020B0604020202020204" pitchFamily="34" charset="0"/>
          </a:endParaRPr>
        </a:p>
      </dgm:t>
    </dgm:pt>
    <dgm:pt modelId="{4707643F-06DF-49FB-A7A1-46F2E20E3E11}" type="sibTrans" cxnId="{27BF3461-5314-4B9D-AFB7-8E88E9F92D97}">
      <dgm:prSet/>
      <dgm:spPr/>
      <dgm:t>
        <a:bodyPr/>
        <a:lstStyle/>
        <a:p>
          <a:endParaRPr lang="en-US">
            <a:latin typeface="Arial" panose="020B0604020202020204" pitchFamily="34" charset="0"/>
            <a:cs typeface="Arial" panose="020B0604020202020204" pitchFamily="34" charset="0"/>
          </a:endParaRPr>
        </a:p>
      </dgm:t>
    </dgm:pt>
    <dgm:pt modelId="{699F0841-EF75-4D85-9C4A-A0AF1EA77F11}">
      <dgm:prSet phldrT="[Text]"/>
      <dgm:spPr/>
      <dgm:t>
        <a:bodyPr/>
        <a:lstStyle/>
        <a:p>
          <a:r>
            <a:rPr lang="en-US" dirty="0">
              <a:latin typeface="Arial" panose="020B0604020202020204" pitchFamily="34" charset="0"/>
              <a:cs typeface="Arial" panose="020B0604020202020204" pitchFamily="34" charset="0"/>
            </a:rPr>
            <a:t>Command and Control makes decision, displays on map as guidance</a:t>
          </a:r>
        </a:p>
      </dgm:t>
    </dgm:pt>
    <dgm:pt modelId="{1F139874-4134-423B-94D7-1CBB72B05CB5}" type="parTrans" cxnId="{C4E715D3-80DC-4878-9EBE-1F4F0DCBE68F}">
      <dgm:prSet/>
      <dgm:spPr/>
      <dgm:t>
        <a:bodyPr/>
        <a:lstStyle/>
        <a:p>
          <a:endParaRPr lang="en-US">
            <a:latin typeface="Arial" panose="020B0604020202020204" pitchFamily="34" charset="0"/>
            <a:cs typeface="Arial" panose="020B0604020202020204" pitchFamily="34" charset="0"/>
          </a:endParaRPr>
        </a:p>
      </dgm:t>
    </dgm:pt>
    <dgm:pt modelId="{43CB85F9-1BF8-4882-87B1-1C830E1F7104}" type="sibTrans" cxnId="{C4E715D3-80DC-4878-9EBE-1F4F0DCBE68F}">
      <dgm:prSet/>
      <dgm:spPr/>
      <dgm:t>
        <a:bodyPr/>
        <a:lstStyle/>
        <a:p>
          <a:endParaRPr lang="en-US">
            <a:latin typeface="Arial" panose="020B0604020202020204" pitchFamily="34" charset="0"/>
            <a:cs typeface="Arial" panose="020B0604020202020204" pitchFamily="34" charset="0"/>
          </a:endParaRPr>
        </a:p>
      </dgm:t>
    </dgm:pt>
    <dgm:pt modelId="{2A2262D7-E915-4E10-A25D-703E9231C14B}">
      <dgm:prSet phldrT="[Text]"/>
      <dgm:spPr/>
      <dgm:t>
        <a:bodyPr/>
        <a:lstStyle/>
        <a:p>
          <a:r>
            <a:rPr lang="en-US" dirty="0">
              <a:latin typeface="Arial" panose="020B0604020202020204" pitchFamily="34" charset="0"/>
              <a:cs typeface="Arial" panose="020B0604020202020204" pitchFamily="34" charset="0"/>
            </a:rPr>
            <a:t>EOC partners and Field unit act on decisions, data show up in near real time on maps </a:t>
          </a:r>
        </a:p>
      </dgm:t>
    </dgm:pt>
    <dgm:pt modelId="{70816A6B-41D3-4966-9ACF-719CD76A08BC}" type="parTrans" cxnId="{26F5F62C-7B7B-4449-BFCC-245428E9EC34}">
      <dgm:prSet/>
      <dgm:spPr/>
      <dgm:t>
        <a:bodyPr/>
        <a:lstStyle/>
        <a:p>
          <a:endParaRPr lang="en-US">
            <a:latin typeface="Arial" panose="020B0604020202020204" pitchFamily="34" charset="0"/>
            <a:cs typeface="Arial" panose="020B0604020202020204" pitchFamily="34" charset="0"/>
          </a:endParaRPr>
        </a:p>
      </dgm:t>
    </dgm:pt>
    <dgm:pt modelId="{E31CBA87-1F45-4438-B1ED-E52C555594E7}" type="sibTrans" cxnId="{26F5F62C-7B7B-4449-BFCC-245428E9EC34}">
      <dgm:prSet/>
      <dgm:spPr/>
      <dgm:t>
        <a:bodyPr/>
        <a:lstStyle/>
        <a:p>
          <a:endParaRPr lang="en-US">
            <a:latin typeface="Arial" panose="020B0604020202020204" pitchFamily="34" charset="0"/>
            <a:cs typeface="Arial" panose="020B0604020202020204" pitchFamily="34" charset="0"/>
          </a:endParaRPr>
        </a:p>
      </dgm:t>
    </dgm:pt>
    <dgm:pt modelId="{230B80AE-3FD9-4193-AE72-A055E15A362B}">
      <dgm:prSet phldrT="[Text]"/>
      <dgm:spPr/>
      <dgm:t>
        <a:bodyPr/>
        <a:lstStyle/>
        <a:p>
          <a:r>
            <a:rPr lang="en-US" dirty="0">
              <a:latin typeface="Arial" panose="020B0604020202020204" pitchFamily="34" charset="0"/>
              <a:cs typeface="Arial" panose="020B0604020202020204" pitchFamily="34" charset="0"/>
            </a:rPr>
            <a:t>Command and Control, and TAC are able to react faster to visual data together, as well as take proactive steps</a:t>
          </a:r>
        </a:p>
      </dgm:t>
    </dgm:pt>
    <dgm:pt modelId="{5F6E1C49-C0A4-4418-A45A-45D7B02033E3}" type="parTrans" cxnId="{96F6120E-FB27-479E-81CE-858F9D538003}">
      <dgm:prSet/>
      <dgm:spPr/>
      <dgm:t>
        <a:bodyPr/>
        <a:lstStyle/>
        <a:p>
          <a:endParaRPr lang="en-US">
            <a:latin typeface="Arial" panose="020B0604020202020204" pitchFamily="34" charset="0"/>
            <a:cs typeface="Arial" panose="020B0604020202020204" pitchFamily="34" charset="0"/>
          </a:endParaRPr>
        </a:p>
      </dgm:t>
    </dgm:pt>
    <dgm:pt modelId="{8547A07F-EDED-42B7-810F-46DBACF0A404}" type="sibTrans" cxnId="{96F6120E-FB27-479E-81CE-858F9D538003}">
      <dgm:prSet/>
      <dgm:spPr/>
      <dgm:t>
        <a:bodyPr/>
        <a:lstStyle/>
        <a:p>
          <a:endParaRPr lang="en-US">
            <a:latin typeface="Arial" panose="020B0604020202020204" pitchFamily="34" charset="0"/>
            <a:cs typeface="Arial" panose="020B0604020202020204" pitchFamily="34" charset="0"/>
          </a:endParaRPr>
        </a:p>
      </dgm:t>
    </dgm:pt>
    <dgm:pt modelId="{2B295528-744A-4E95-BBA1-DE521080ED4F}" type="pres">
      <dgm:prSet presAssocID="{A92F70CA-925F-448E-931A-755FA943861B}" presName="cycle" presStyleCnt="0">
        <dgm:presLayoutVars>
          <dgm:dir/>
          <dgm:resizeHandles val="exact"/>
        </dgm:presLayoutVars>
      </dgm:prSet>
      <dgm:spPr/>
      <dgm:t>
        <a:bodyPr/>
        <a:lstStyle/>
        <a:p>
          <a:endParaRPr lang="en-US"/>
        </a:p>
      </dgm:t>
    </dgm:pt>
    <dgm:pt modelId="{E25E679E-D6EF-4309-936C-E2C7E1A0110A}" type="pres">
      <dgm:prSet presAssocID="{D0FE1DA1-FB67-4F3F-A869-FD72AC23E241}" presName="dummy" presStyleCnt="0"/>
      <dgm:spPr/>
    </dgm:pt>
    <dgm:pt modelId="{17428331-F406-4FA0-B2B5-EC95D1FA08E4}" type="pres">
      <dgm:prSet presAssocID="{D0FE1DA1-FB67-4F3F-A869-FD72AC23E241}" presName="node" presStyleLbl="revTx" presStyleIdx="0" presStyleCnt="4" custScaleX="127032" custRadScaleRad="111828" custRadScaleInc="37551">
        <dgm:presLayoutVars>
          <dgm:bulletEnabled val="1"/>
        </dgm:presLayoutVars>
      </dgm:prSet>
      <dgm:spPr/>
      <dgm:t>
        <a:bodyPr/>
        <a:lstStyle/>
        <a:p>
          <a:endParaRPr lang="en-US"/>
        </a:p>
      </dgm:t>
    </dgm:pt>
    <dgm:pt modelId="{D7E78314-A87E-45F5-A6CB-B27124FDFA4C}" type="pres">
      <dgm:prSet presAssocID="{4707643F-06DF-49FB-A7A1-46F2E20E3E11}" presName="sibTrans" presStyleLbl="node1" presStyleIdx="0" presStyleCnt="4" custScaleX="86431" custScaleY="97014"/>
      <dgm:spPr/>
      <dgm:t>
        <a:bodyPr/>
        <a:lstStyle/>
        <a:p>
          <a:endParaRPr lang="en-US"/>
        </a:p>
      </dgm:t>
    </dgm:pt>
    <dgm:pt modelId="{B1AF42B2-F646-462D-A1D0-5F5C8CE46AE9}" type="pres">
      <dgm:prSet presAssocID="{699F0841-EF75-4D85-9C4A-A0AF1EA77F11}" presName="dummy" presStyleCnt="0"/>
      <dgm:spPr/>
    </dgm:pt>
    <dgm:pt modelId="{A818ABCD-83E1-43BB-BF7E-7A3F9CDBF3D2}" type="pres">
      <dgm:prSet presAssocID="{699F0841-EF75-4D85-9C4A-A0AF1EA77F11}" presName="node" presStyleLbl="revTx" presStyleIdx="1" presStyleCnt="4" custScaleX="116086" custRadScaleRad="114133" custRadScaleInc="-10991">
        <dgm:presLayoutVars>
          <dgm:bulletEnabled val="1"/>
        </dgm:presLayoutVars>
      </dgm:prSet>
      <dgm:spPr/>
      <dgm:t>
        <a:bodyPr/>
        <a:lstStyle/>
        <a:p>
          <a:endParaRPr lang="en-US"/>
        </a:p>
      </dgm:t>
    </dgm:pt>
    <dgm:pt modelId="{50D144A6-F405-44F9-9106-D9E08DC975B0}" type="pres">
      <dgm:prSet presAssocID="{43CB85F9-1BF8-4882-87B1-1C830E1F7104}" presName="sibTrans" presStyleLbl="node1" presStyleIdx="1" presStyleCnt="4" custScaleX="97014" custScaleY="82903"/>
      <dgm:spPr/>
      <dgm:t>
        <a:bodyPr/>
        <a:lstStyle/>
        <a:p>
          <a:endParaRPr lang="en-US"/>
        </a:p>
      </dgm:t>
    </dgm:pt>
    <dgm:pt modelId="{14FE0E56-E27E-4CE8-B0CF-840DF66CA234}" type="pres">
      <dgm:prSet presAssocID="{2A2262D7-E915-4E10-A25D-703E9231C14B}" presName="dummy" presStyleCnt="0"/>
      <dgm:spPr/>
    </dgm:pt>
    <dgm:pt modelId="{1AFCE331-CC97-4B65-8466-484BAF9C2AE7}" type="pres">
      <dgm:prSet presAssocID="{2A2262D7-E915-4E10-A25D-703E9231C14B}" presName="node" presStyleLbl="revTx" presStyleIdx="2" presStyleCnt="4" custScaleX="132315" custRadScaleRad="108740" custRadScaleInc="1828">
        <dgm:presLayoutVars>
          <dgm:bulletEnabled val="1"/>
        </dgm:presLayoutVars>
      </dgm:prSet>
      <dgm:spPr/>
      <dgm:t>
        <a:bodyPr/>
        <a:lstStyle/>
        <a:p>
          <a:endParaRPr lang="en-US"/>
        </a:p>
      </dgm:t>
    </dgm:pt>
    <dgm:pt modelId="{65C80A1B-5E14-47C5-872A-0810F1FD32E6}" type="pres">
      <dgm:prSet presAssocID="{E31CBA87-1F45-4438-B1ED-E52C555594E7}" presName="sibTrans" presStyleLbl="node1" presStyleIdx="2" presStyleCnt="4" custScaleX="82903" custScaleY="97014"/>
      <dgm:spPr/>
      <dgm:t>
        <a:bodyPr/>
        <a:lstStyle/>
        <a:p>
          <a:endParaRPr lang="en-US"/>
        </a:p>
      </dgm:t>
    </dgm:pt>
    <dgm:pt modelId="{8A9AF2F7-1087-440B-9665-B3C3008A323A}" type="pres">
      <dgm:prSet presAssocID="{230B80AE-3FD9-4193-AE72-A055E15A362B}" presName="dummy" presStyleCnt="0"/>
      <dgm:spPr/>
    </dgm:pt>
    <dgm:pt modelId="{BC9CBC05-6D8E-4A94-AB30-1BDA8D34CDD6}" type="pres">
      <dgm:prSet presAssocID="{230B80AE-3FD9-4193-AE72-A055E15A362B}" presName="node" presStyleLbl="revTx" presStyleIdx="3" presStyleCnt="4" custScaleX="151733" custRadScaleRad="108375" custRadScaleInc="-17638">
        <dgm:presLayoutVars>
          <dgm:bulletEnabled val="1"/>
        </dgm:presLayoutVars>
      </dgm:prSet>
      <dgm:spPr/>
      <dgm:t>
        <a:bodyPr/>
        <a:lstStyle/>
        <a:p>
          <a:endParaRPr lang="en-US"/>
        </a:p>
      </dgm:t>
    </dgm:pt>
    <dgm:pt modelId="{BA4182F1-6E53-401C-B6BB-5BDF65A3172D}" type="pres">
      <dgm:prSet presAssocID="{8547A07F-EDED-42B7-810F-46DBACF0A404}" presName="sibTrans" presStyleLbl="node1" presStyleIdx="3" presStyleCnt="4" custScaleX="97014" custScaleY="91722" custLinFactNeighborY="6451"/>
      <dgm:spPr/>
      <dgm:t>
        <a:bodyPr/>
        <a:lstStyle/>
        <a:p>
          <a:endParaRPr lang="en-US"/>
        </a:p>
      </dgm:t>
    </dgm:pt>
  </dgm:ptLst>
  <dgm:cxnLst>
    <dgm:cxn modelId="{B5162336-0CBA-4DD3-A361-0F33F62E21DB}" type="presOf" srcId="{A92F70CA-925F-448E-931A-755FA943861B}" destId="{2B295528-744A-4E95-BBA1-DE521080ED4F}" srcOrd="0" destOrd="0" presId="urn:microsoft.com/office/officeart/2005/8/layout/cycle1"/>
    <dgm:cxn modelId="{E269BC88-DD05-4672-8190-1B4938307910}" type="presOf" srcId="{699F0841-EF75-4D85-9C4A-A0AF1EA77F11}" destId="{A818ABCD-83E1-43BB-BF7E-7A3F9CDBF3D2}" srcOrd="0" destOrd="0" presId="urn:microsoft.com/office/officeart/2005/8/layout/cycle1"/>
    <dgm:cxn modelId="{55D2A07E-F206-41C1-AA4F-FE7D9BCC90E4}" type="presOf" srcId="{D0FE1DA1-FB67-4F3F-A869-FD72AC23E241}" destId="{17428331-F406-4FA0-B2B5-EC95D1FA08E4}" srcOrd="0" destOrd="0" presId="urn:microsoft.com/office/officeart/2005/8/layout/cycle1"/>
    <dgm:cxn modelId="{26F5F62C-7B7B-4449-BFCC-245428E9EC34}" srcId="{A92F70CA-925F-448E-931A-755FA943861B}" destId="{2A2262D7-E915-4E10-A25D-703E9231C14B}" srcOrd="2" destOrd="0" parTransId="{70816A6B-41D3-4966-9ACF-719CD76A08BC}" sibTransId="{E31CBA87-1F45-4438-B1ED-E52C555594E7}"/>
    <dgm:cxn modelId="{0CD0F2EC-51D4-4408-8440-E21D9B6CD696}" type="presOf" srcId="{2A2262D7-E915-4E10-A25D-703E9231C14B}" destId="{1AFCE331-CC97-4B65-8466-484BAF9C2AE7}" srcOrd="0" destOrd="0" presId="urn:microsoft.com/office/officeart/2005/8/layout/cycle1"/>
    <dgm:cxn modelId="{27BF3461-5314-4B9D-AFB7-8E88E9F92D97}" srcId="{A92F70CA-925F-448E-931A-755FA943861B}" destId="{D0FE1DA1-FB67-4F3F-A869-FD72AC23E241}" srcOrd="0" destOrd="0" parTransId="{95184802-6B73-410F-8C1B-C95E96CBF133}" sibTransId="{4707643F-06DF-49FB-A7A1-46F2E20E3E11}"/>
    <dgm:cxn modelId="{5C621816-40A6-42FC-8CF9-B020D4F72DEF}" type="presOf" srcId="{43CB85F9-1BF8-4882-87B1-1C830E1F7104}" destId="{50D144A6-F405-44F9-9106-D9E08DC975B0}" srcOrd="0" destOrd="0" presId="urn:microsoft.com/office/officeart/2005/8/layout/cycle1"/>
    <dgm:cxn modelId="{A8938B3E-8B78-4DD4-A740-1ED54112F8D2}" type="presOf" srcId="{8547A07F-EDED-42B7-810F-46DBACF0A404}" destId="{BA4182F1-6E53-401C-B6BB-5BDF65A3172D}" srcOrd="0" destOrd="0" presId="urn:microsoft.com/office/officeart/2005/8/layout/cycle1"/>
    <dgm:cxn modelId="{96F6120E-FB27-479E-81CE-858F9D538003}" srcId="{A92F70CA-925F-448E-931A-755FA943861B}" destId="{230B80AE-3FD9-4193-AE72-A055E15A362B}" srcOrd="3" destOrd="0" parTransId="{5F6E1C49-C0A4-4418-A45A-45D7B02033E3}" sibTransId="{8547A07F-EDED-42B7-810F-46DBACF0A404}"/>
    <dgm:cxn modelId="{E51C03FE-27CE-40B2-A447-3B64D0B4A81F}" type="presOf" srcId="{E31CBA87-1F45-4438-B1ED-E52C555594E7}" destId="{65C80A1B-5E14-47C5-872A-0810F1FD32E6}" srcOrd="0" destOrd="0" presId="urn:microsoft.com/office/officeart/2005/8/layout/cycle1"/>
    <dgm:cxn modelId="{F8339029-FD04-45CB-A6EC-BC026AD08C05}" type="presOf" srcId="{4707643F-06DF-49FB-A7A1-46F2E20E3E11}" destId="{D7E78314-A87E-45F5-A6CB-B27124FDFA4C}" srcOrd="0" destOrd="0" presId="urn:microsoft.com/office/officeart/2005/8/layout/cycle1"/>
    <dgm:cxn modelId="{61F064B9-4A3E-45B2-9A2C-6A8D7B4E8933}" type="presOf" srcId="{230B80AE-3FD9-4193-AE72-A055E15A362B}" destId="{BC9CBC05-6D8E-4A94-AB30-1BDA8D34CDD6}" srcOrd="0" destOrd="0" presId="urn:microsoft.com/office/officeart/2005/8/layout/cycle1"/>
    <dgm:cxn modelId="{C4E715D3-80DC-4878-9EBE-1F4F0DCBE68F}" srcId="{A92F70CA-925F-448E-931A-755FA943861B}" destId="{699F0841-EF75-4D85-9C4A-A0AF1EA77F11}" srcOrd="1" destOrd="0" parTransId="{1F139874-4134-423B-94D7-1CBB72B05CB5}" sibTransId="{43CB85F9-1BF8-4882-87B1-1C830E1F7104}"/>
    <dgm:cxn modelId="{3C93BEFE-2F48-45EB-A65B-3550336B9613}" type="presParOf" srcId="{2B295528-744A-4E95-BBA1-DE521080ED4F}" destId="{E25E679E-D6EF-4309-936C-E2C7E1A0110A}" srcOrd="0" destOrd="0" presId="urn:microsoft.com/office/officeart/2005/8/layout/cycle1"/>
    <dgm:cxn modelId="{2284AA38-C9C9-41A1-93AA-0EF90FF2B319}" type="presParOf" srcId="{2B295528-744A-4E95-BBA1-DE521080ED4F}" destId="{17428331-F406-4FA0-B2B5-EC95D1FA08E4}" srcOrd="1" destOrd="0" presId="urn:microsoft.com/office/officeart/2005/8/layout/cycle1"/>
    <dgm:cxn modelId="{FD31AC93-580C-4DF1-955C-7603AF967475}" type="presParOf" srcId="{2B295528-744A-4E95-BBA1-DE521080ED4F}" destId="{D7E78314-A87E-45F5-A6CB-B27124FDFA4C}" srcOrd="2" destOrd="0" presId="urn:microsoft.com/office/officeart/2005/8/layout/cycle1"/>
    <dgm:cxn modelId="{EF02B03F-9EDF-4857-BF8D-E29E0863259E}" type="presParOf" srcId="{2B295528-744A-4E95-BBA1-DE521080ED4F}" destId="{B1AF42B2-F646-462D-A1D0-5F5C8CE46AE9}" srcOrd="3" destOrd="0" presId="urn:microsoft.com/office/officeart/2005/8/layout/cycle1"/>
    <dgm:cxn modelId="{E5615957-71C3-466C-9146-06ACC987B054}" type="presParOf" srcId="{2B295528-744A-4E95-BBA1-DE521080ED4F}" destId="{A818ABCD-83E1-43BB-BF7E-7A3F9CDBF3D2}" srcOrd="4" destOrd="0" presId="urn:microsoft.com/office/officeart/2005/8/layout/cycle1"/>
    <dgm:cxn modelId="{550FEB13-BE4B-4646-BCAD-0C78508DD779}" type="presParOf" srcId="{2B295528-744A-4E95-BBA1-DE521080ED4F}" destId="{50D144A6-F405-44F9-9106-D9E08DC975B0}" srcOrd="5" destOrd="0" presId="urn:microsoft.com/office/officeart/2005/8/layout/cycle1"/>
    <dgm:cxn modelId="{8C87DB40-C4A2-4DBD-8A37-78A4E8FA728B}" type="presParOf" srcId="{2B295528-744A-4E95-BBA1-DE521080ED4F}" destId="{14FE0E56-E27E-4CE8-B0CF-840DF66CA234}" srcOrd="6" destOrd="0" presId="urn:microsoft.com/office/officeart/2005/8/layout/cycle1"/>
    <dgm:cxn modelId="{2768688E-FEEF-45E8-A20E-F70121FE3678}" type="presParOf" srcId="{2B295528-744A-4E95-BBA1-DE521080ED4F}" destId="{1AFCE331-CC97-4B65-8466-484BAF9C2AE7}" srcOrd="7" destOrd="0" presId="urn:microsoft.com/office/officeart/2005/8/layout/cycle1"/>
    <dgm:cxn modelId="{32077845-74F9-4130-BB10-46F395C7E2B7}" type="presParOf" srcId="{2B295528-744A-4E95-BBA1-DE521080ED4F}" destId="{65C80A1B-5E14-47C5-872A-0810F1FD32E6}" srcOrd="8" destOrd="0" presId="urn:microsoft.com/office/officeart/2005/8/layout/cycle1"/>
    <dgm:cxn modelId="{8AE7CE37-8846-408F-942E-7C206BD4AC68}" type="presParOf" srcId="{2B295528-744A-4E95-BBA1-DE521080ED4F}" destId="{8A9AF2F7-1087-440B-9665-B3C3008A323A}" srcOrd="9" destOrd="0" presId="urn:microsoft.com/office/officeart/2005/8/layout/cycle1"/>
    <dgm:cxn modelId="{74E9D654-7BD7-460F-BDCF-94F1131FFEAA}" type="presParOf" srcId="{2B295528-744A-4E95-BBA1-DE521080ED4F}" destId="{BC9CBC05-6D8E-4A94-AB30-1BDA8D34CDD6}" srcOrd="10" destOrd="0" presId="urn:microsoft.com/office/officeart/2005/8/layout/cycle1"/>
    <dgm:cxn modelId="{F6F2FE52-567E-4DC1-80C3-9668CB74041D}" type="presParOf" srcId="{2B295528-744A-4E95-BBA1-DE521080ED4F}" destId="{BA4182F1-6E53-401C-B6BB-5BDF65A3172D}"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28331-F406-4FA0-B2B5-EC95D1FA08E4}">
      <dsp:nvSpPr>
        <dsp:cNvPr id="0" name=""/>
        <dsp:cNvSpPr/>
      </dsp:nvSpPr>
      <dsp:spPr>
        <a:xfrm>
          <a:off x="5227900" y="304793"/>
          <a:ext cx="2329400" cy="1833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Recommendations made from TAC to Command and Control based on various data display visually on the map</a:t>
          </a:r>
        </a:p>
      </dsp:txBody>
      <dsp:txXfrm>
        <a:off x="5227900" y="304793"/>
        <a:ext cx="2329400" cy="1833711"/>
      </dsp:txXfrm>
    </dsp:sp>
    <dsp:sp modelId="{D7E78314-A87E-45F5-A6CB-B27124FDFA4C}">
      <dsp:nvSpPr>
        <dsp:cNvPr id="0" name=""/>
        <dsp:cNvSpPr/>
      </dsp:nvSpPr>
      <dsp:spPr>
        <a:xfrm>
          <a:off x="2393992" y="186633"/>
          <a:ext cx="4480582" cy="5029205"/>
        </a:xfrm>
        <a:prstGeom prst="circularArrow">
          <a:avLst>
            <a:gd name="adj1" fmla="val 6898"/>
            <a:gd name="adj2" fmla="val 465001"/>
            <a:gd name="adj3" fmla="val 558394"/>
            <a:gd name="adj4" fmla="val 20712696"/>
            <a:gd name="adj5" fmla="val 8047"/>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18ABCD-83E1-43BB-BF7E-7A3F9CDBF3D2}">
      <dsp:nvSpPr>
        <dsp:cNvPr id="0" name=""/>
        <dsp:cNvSpPr/>
      </dsp:nvSpPr>
      <dsp:spPr>
        <a:xfrm>
          <a:off x="5156613" y="3347888"/>
          <a:ext cx="2128682" cy="1833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Command and Control makes decision, displays on map as guidance</a:t>
          </a:r>
        </a:p>
      </dsp:txBody>
      <dsp:txXfrm>
        <a:off x="5156613" y="3347888"/>
        <a:ext cx="2128682" cy="1833711"/>
      </dsp:txXfrm>
    </dsp:sp>
    <dsp:sp modelId="{50D144A6-F405-44F9-9106-D9E08DC975B0}">
      <dsp:nvSpPr>
        <dsp:cNvPr id="0" name=""/>
        <dsp:cNvSpPr/>
      </dsp:nvSpPr>
      <dsp:spPr>
        <a:xfrm>
          <a:off x="2048844" y="699430"/>
          <a:ext cx="5029205" cy="4297691"/>
        </a:xfrm>
        <a:prstGeom prst="circularArrow">
          <a:avLst>
            <a:gd name="adj1" fmla="val 6898"/>
            <a:gd name="adj2" fmla="val 465001"/>
            <a:gd name="adj3" fmla="val 6077505"/>
            <a:gd name="adj4" fmla="val 4463517"/>
            <a:gd name="adj5" fmla="val 8047"/>
          </a:avLst>
        </a:prstGeom>
        <a:solidFill>
          <a:schemeClr val="accent5">
            <a:shade val="50000"/>
            <a:hueOff val="-152190"/>
            <a:satOff val="-22374"/>
            <a:lumOff val="245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CE331-CC97-4B65-8466-484BAF9C2AE7}">
      <dsp:nvSpPr>
        <dsp:cNvPr id="0" name=""/>
        <dsp:cNvSpPr/>
      </dsp:nvSpPr>
      <dsp:spPr>
        <a:xfrm>
          <a:off x="1417895" y="3347888"/>
          <a:ext cx="2426275" cy="1833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EOC partners and Field unit act on decisions, data show up in near real time on maps </a:t>
          </a:r>
        </a:p>
      </dsp:txBody>
      <dsp:txXfrm>
        <a:off x="1417895" y="3347888"/>
        <a:ext cx="2426275" cy="1833711"/>
      </dsp:txXfrm>
    </dsp:sp>
    <dsp:sp modelId="{65C80A1B-5E14-47C5-872A-0810F1FD32E6}">
      <dsp:nvSpPr>
        <dsp:cNvPr id="0" name=""/>
        <dsp:cNvSpPr/>
      </dsp:nvSpPr>
      <dsp:spPr>
        <a:xfrm>
          <a:off x="1997990" y="89871"/>
          <a:ext cx="4297691" cy="5029205"/>
        </a:xfrm>
        <a:prstGeom prst="circularArrow">
          <a:avLst>
            <a:gd name="adj1" fmla="val 6898"/>
            <a:gd name="adj2" fmla="val 465001"/>
            <a:gd name="adj3" fmla="val 11320337"/>
            <a:gd name="adj4" fmla="val 9617595"/>
            <a:gd name="adj5" fmla="val 8047"/>
          </a:avLst>
        </a:prstGeom>
        <a:solidFill>
          <a:schemeClr val="accent5">
            <a:shade val="50000"/>
            <a:hueOff val="-304381"/>
            <a:satOff val="-44748"/>
            <a:lumOff val="49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CBC05-6D8E-4A94-AB30-1BDA8D34CDD6}">
      <dsp:nvSpPr>
        <dsp:cNvPr id="0" name=""/>
        <dsp:cNvSpPr/>
      </dsp:nvSpPr>
      <dsp:spPr>
        <a:xfrm>
          <a:off x="1113092" y="147482"/>
          <a:ext cx="2782345" cy="1833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Command and Control, and TAC are able to react faster to visual data together, as well as take proactive steps</a:t>
          </a:r>
        </a:p>
      </dsp:txBody>
      <dsp:txXfrm>
        <a:off x="1113092" y="147482"/>
        <a:ext cx="2782345" cy="1833711"/>
      </dsp:txXfrm>
    </dsp:sp>
    <dsp:sp modelId="{BA4182F1-6E53-401C-B6BB-5BDF65A3172D}">
      <dsp:nvSpPr>
        <dsp:cNvPr id="0" name=""/>
        <dsp:cNvSpPr/>
      </dsp:nvSpPr>
      <dsp:spPr>
        <a:xfrm>
          <a:off x="1972559" y="324421"/>
          <a:ext cx="5029205" cy="4754868"/>
        </a:xfrm>
        <a:prstGeom prst="circularArrow">
          <a:avLst>
            <a:gd name="adj1" fmla="val 6898"/>
            <a:gd name="adj2" fmla="val 465001"/>
            <a:gd name="adj3" fmla="val 16975517"/>
            <a:gd name="adj4" fmla="val 15265852"/>
            <a:gd name="adj5" fmla="val 8047"/>
          </a:avLst>
        </a:prstGeom>
        <a:solidFill>
          <a:schemeClr val="accent5">
            <a:shade val="50000"/>
            <a:hueOff val="-152190"/>
            <a:satOff val="-22374"/>
            <a:lumOff val="245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8FCA9C-FF92-4024-BDEC-A6D3B663DC09}" type="datetimeFigureOut">
              <a:rPr lang="en-US"/>
              <a:t>11/13/2018</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2AB877-E7B1-4681-847E-D0918612832B}" type="datetimeFigureOut">
              <a:rPr lang="en-US"/>
              <a:t>11/13/2018</a:t>
            </a:fld>
            <a:endParaRPr/>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a:t>
            </a:r>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3216104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273726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t>
            </a:r>
            <a:r>
              <a:rPr lang="en-US"/>
              <a:t>30</a:t>
            </a:r>
          </a:p>
        </p:txBody>
      </p:sp>
      <p:sp>
        <p:nvSpPr>
          <p:cNvPr id="4" name="Slide Number Placeholder 3"/>
          <p:cNvSpPr>
            <a:spLocks noGrp="1"/>
          </p:cNvSpPr>
          <p:nvPr>
            <p:ph type="sldNum" sz="quarter" idx="10"/>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1622901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--Transition to Kim</a:t>
            </a:r>
          </a:p>
          <a:p>
            <a:pPr lvl="1"/>
            <a:endParaRPr lang="en-US" dirty="0"/>
          </a:p>
          <a:p>
            <a:pPr lvl="1"/>
            <a:r>
              <a:rPr lang="en-US" dirty="0"/>
              <a:t>Blue sky planning!</a:t>
            </a:r>
          </a:p>
          <a:p>
            <a:pPr lvl="1"/>
            <a:r>
              <a:rPr lang="en-US" dirty="0"/>
              <a:t>Efforts started in 2015, pulling together key members from DEMA, DTI, and Public Health</a:t>
            </a:r>
          </a:p>
          <a:p>
            <a:pPr lvl="1"/>
            <a:r>
              <a:rPr lang="en-US" dirty="0"/>
              <a:t>Organizing a business case of needs and wants, then creating priorities</a:t>
            </a:r>
          </a:p>
          <a:p>
            <a:pPr lvl="1"/>
            <a:r>
              <a:rPr lang="en-US" dirty="0"/>
              <a:t>Testing in realistic environments, such as exercises, with various participants, not just GIS professionals</a:t>
            </a:r>
          </a:p>
          <a:p>
            <a:pPr lvl="1"/>
            <a:r>
              <a:rPr lang="en-US" dirty="0"/>
              <a:t>Coordinating with non-traditional partners to figure out constraints</a:t>
            </a:r>
          </a:p>
          <a:p>
            <a:pPr lvl="2"/>
            <a:r>
              <a:rPr lang="en-US" dirty="0"/>
              <a:t>USDA data sets have different use cases for visibility, but we did determine and codify when those could happen</a:t>
            </a:r>
          </a:p>
          <a:p>
            <a:pPr lvl="2"/>
            <a:r>
              <a:rPr lang="en-US" dirty="0"/>
              <a:t>Worked with Federal data sets, such as FRMAC, to get inputs and then refine views for Delaware decision makers </a:t>
            </a:r>
          </a:p>
          <a:p>
            <a:pPr lvl="1"/>
            <a:r>
              <a:rPr lang="en-US"/>
              <a:t>&lt;30</a:t>
            </a:r>
            <a:endParaRPr lang="en-US" dirty="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4074757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---Kim</a:t>
            </a:r>
          </a:p>
          <a:p>
            <a:pPr lvl="1"/>
            <a:endParaRPr lang="en-US" dirty="0"/>
          </a:p>
          <a:p>
            <a:pPr lvl="1"/>
            <a:r>
              <a:rPr lang="en-US" dirty="0"/>
              <a:t>Blue sky planning!</a:t>
            </a:r>
          </a:p>
          <a:p>
            <a:pPr lvl="1"/>
            <a:r>
              <a:rPr lang="en-US" dirty="0"/>
              <a:t>Efforts started in 2015, pulling together key members from DEMA, DTI, and Public Health</a:t>
            </a:r>
          </a:p>
          <a:p>
            <a:pPr lvl="1"/>
            <a:r>
              <a:rPr lang="en-US" dirty="0"/>
              <a:t>Organizing a business case of needs and wants, then creating priorities</a:t>
            </a:r>
          </a:p>
          <a:p>
            <a:pPr lvl="1"/>
            <a:r>
              <a:rPr lang="en-US" dirty="0"/>
              <a:t>Testing in realistic environments, such as exercises, with various participants, not just GIS professionals</a:t>
            </a:r>
          </a:p>
          <a:p>
            <a:pPr lvl="1"/>
            <a:r>
              <a:rPr lang="en-US" dirty="0"/>
              <a:t>Coordinating with non-traditional partners to figure out constraints</a:t>
            </a:r>
          </a:p>
          <a:p>
            <a:pPr lvl="2"/>
            <a:r>
              <a:rPr lang="en-US" dirty="0"/>
              <a:t>USDA data sets have different use cases for visibility, but we did determine and codify when those could happen</a:t>
            </a:r>
          </a:p>
          <a:p>
            <a:pPr lvl="2"/>
            <a:r>
              <a:rPr lang="en-US" dirty="0"/>
              <a:t>Worked with Federal data sets, such as FRMAC, to get inputs and then refine views for Delaware decision makers </a:t>
            </a:r>
          </a:p>
          <a:p>
            <a:r>
              <a:rPr lang="en-US" dirty="0"/>
              <a:t>1</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4172393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a:t>
            </a:r>
            <a:r>
              <a:rPr lang="en-US" dirty="0"/>
              <a:t>Kim</a:t>
            </a:r>
          </a:p>
        </p:txBody>
      </p:sp>
      <p:sp>
        <p:nvSpPr>
          <p:cNvPr id="4" name="Slide Number Placeholder 3"/>
          <p:cNvSpPr>
            <a:spLocks noGrp="1"/>
          </p:cNvSpPr>
          <p:nvPr>
            <p:ph type="sldNum" sz="quarter" idx="10"/>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410226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---Kim</a:t>
            </a:r>
          </a:p>
          <a:p>
            <a:pPr lvl="1"/>
            <a:endParaRPr lang="en-US" dirty="0"/>
          </a:p>
          <a:p>
            <a:pPr lvl="1"/>
            <a:r>
              <a:rPr lang="en-US" dirty="0"/>
              <a:t>Blue sky planning!</a:t>
            </a:r>
          </a:p>
          <a:p>
            <a:pPr lvl="1"/>
            <a:r>
              <a:rPr lang="en-US" dirty="0"/>
              <a:t>Efforts started in 2015, pulling together key members from DEMA, DTI, and Public Health</a:t>
            </a:r>
          </a:p>
          <a:p>
            <a:pPr lvl="1"/>
            <a:r>
              <a:rPr lang="en-US" dirty="0"/>
              <a:t>Organizing a business case of needs and wants, then creating priorities</a:t>
            </a:r>
          </a:p>
          <a:p>
            <a:pPr lvl="1"/>
            <a:r>
              <a:rPr lang="en-US" dirty="0"/>
              <a:t>Testing in realistic environments, such as exercises, with various participants, not just GIS professionals</a:t>
            </a:r>
          </a:p>
          <a:p>
            <a:pPr lvl="1"/>
            <a:r>
              <a:rPr lang="en-US" dirty="0"/>
              <a:t>Coordinating with non-traditional partners to figure out constraints</a:t>
            </a:r>
          </a:p>
          <a:p>
            <a:pPr lvl="2"/>
            <a:r>
              <a:rPr lang="en-US" dirty="0"/>
              <a:t>USDA data sets have different use cases for visibility, but we did determine and codify when those could happen</a:t>
            </a:r>
          </a:p>
          <a:p>
            <a:pPr lvl="2"/>
            <a:r>
              <a:rPr lang="en-US" dirty="0"/>
              <a:t>Worked with Federal data sets, such as FRMAC, to get inputs and then refine views for Delaware decision makers </a:t>
            </a:r>
          </a:p>
          <a:p>
            <a:pPr lvl="1"/>
            <a:r>
              <a:rPr lang="en-US"/>
              <a:t>1</a:t>
            </a:r>
            <a:endParaRPr lang="en-US" dirty="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1410932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Kim</a:t>
            </a:r>
          </a:p>
          <a:p>
            <a:r>
              <a:rPr lang="en-US" dirty="0"/>
              <a:t>1-2</a:t>
            </a:r>
          </a:p>
        </p:txBody>
      </p:sp>
      <p:sp>
        <p:nvSpPr>
          <p:cNvPr id="4" name="Slide Number Placeholder 3"/>
          <p:cNvSpPr>
            <a:spLocks noGrp="1"/>
          </p:cNvSpPr>
          <p:nvPr>
            <p:ph type="sldNum" sz="quarter" idx="10"/>
          </p:nvPr>
        </p:nvSpPr>
        <p:spPr/>
        <p:txBody>
          <a:bodyPr/>
          <a:lstStyle/>
          <a:p>
            <a:fld id="{69C971FF-EF28-4195-A575-329446EFAA55}" type="slidenum">
              <a:rPr lang="en-US" smtClean="0"/>
              <a:t>17</a:t>
            </a:fld>
            <a:endParaRPr lang="en-US"/>
          </a:p>
        </p:txBody>
      </p:sp>
    </p:spTree>
    <p:extLst>
      <p:ext uri="{BB962C8B-B14F-4D97-AF65-F5344CB8AC3E}">
        <p14:creationId xmlns:p14="http://schemas.microsoft.com/office/powerpoint/2010/main" val="98510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Kim</a:t>
            </a:r>
          </a:p>
          <a:p>
            <a:r>
              <a:rPr lang="en-US" dirty="0"/>
              <a:t>2</a:t>
            </a:r>
          </a:p>
        </p:txBody>
      </p:sp>
      <p:sp>
        <p:nvSpPr>
          <p:cNvPr id="4" name="Slide Number Placeholder 3"/>
          <p:cNvSpPr>
            <a:spLocks noGrp="1"/>
          </p:cNvSpPr>
          <p:nvPr>
            <p:ph type="sldNum" sz="quarter" idx="10"/>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1577643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 Transition to Renee</a:t>
            </a:r>
          </a:p>
          <a:p>
            <a:pPr lvl="0"/>
            <a:endParaRPr lang="en-US" dirty="0"/>
          </a:p>
          <a:p>
            <a:pPr lvl="1"/>
            <a:r>
              <a:rPr lang="en-US" dirty="0"/>
              <a:t>Presented courses of actions and protective action recommendations to senior leaders and resource providers</a:t>
            </a:r>
          </a:p>
          <a:p>
            <a:pPr lvl="1"/>
            <a:r>
              <a:rPr lang="en-US" dirty="0"/>
              <a:t>Give concise and easy to understand briefing to the whole group by displaying the data on the EOC screens</a:t>
            </a:r>
          </a:p>
          <a:p>
            <a:pPr lvl="1"/>
            <a:r>
              <a:rPr lang="en-US" dirty="0"/>
              <a:t>Plan out embargo areas for various industries, relocation zones, locations for disaster assistance centers, and infrastructure impacts</a:t>
            </a:r>
          </a:p>
          <a:p>
            <a:pPr lvl="1"/>
            <a:r>
              <a:rPr lang="en-US" dirty="0"/>
              <a:t>Determine population and demographics, such as likelihood to have vehicles, poverty rates, and age ranges for the affected area, as well as home ownership versus rental</a:t>
            </a:r>
          </a:p>
          <a:p>
            <a:r>
              <a:rPr lang="en-US" dirty="0"/>
              <a:t>1</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4098377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21</a:t>
            </a:fld>
            <a:endParaRPr lang="en-US"/>
          </a:p>
        </p:txBody>
      </p:sp>
    </p:spTree>
    <p:extLst>
      <p:ext uri="{BB962C8B-B14F-4D97-AF65-F5344CB8AC3E}">
        <p14:creationId xmlns:p14="http://schemas.microsoft.com/office/powerpoint/2010/main" val="866950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a:t>
            </a:r>
          </a:p>
        </p:txBody>
      </p:sp>
      <p:sp>
        <p:nvSpPr>
          <p:cNvPr id="4" name="Slide Number Placeholder 3"/>
          <p:cNvSpPr>
            <a:spLocks noGrp="1"/>
          </p:cNvSpPr>
          <p:nvPr>
            <p:ph type="sldNum" sz="quarter" idx="10"/>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2364248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Presented courses of actions and protective action recommendations to senior leaders and resource providers</a:t>
            </a:r>
          </a:p>
          <a:p>
            <a:pPr lvl="1"/>
            <a:r>
              <a:rPr lang="en-US" dirty="0"/>
              <a:t>Give concise and easy to understand briefing to the whole group by displaying the data on the EOC screens</a:t>
            </a:r>
          </a:p>
          <a:p>
            <a:pPr lvl="1"/>
            <a:r>
              <a:rPr lang="en-US" dirty="0"/>
              <a:t>Plan out embargo areas for various industries, relocation zones, locations for disaster assistance centers, and infrastructure impacts</a:t>
            </a:r>
          </a:p>
          <a:p>
            <a:pPr lvl="1"/>
            <a:r>
              <a:rPr lang="en-US" dirty="0"/>
              <a:t>Determine population and demographics, such as likelihood to have vehicles, poverty rates, and age ranges for the affected area, as well as home ownership versus rental</a:t>
            </a:r>
          </a:p>
          <a:p>
            <a:r>
              <a:rPr lang="en-US" dirty="0"/>
              <a:t>4</a:t>
            </a:r>
          </a:p>
        </p:txBody>
      </p:sp>
      <p:sp>
        <p:nvSpPr>
          <p:cNvPr id="4" name="Slide Number Placeholder 3"/>
          <p:cNvSpPr>
            <a:spLocks noGrp="1"/>
          </p:cNvSpPr>
          <p:nvPr>
            <p:ph type="sldNum" sz="quarter" idx="10"/>
          </p:nvPr>
        </p:nvSpPr>
        <p:spPr/>
        <p:txBody>
          <a:bodyPr/>
          <a:lstStyle/>
          <a:p>
            <a:fld id="{69C971FF-EF28-4195-A575-329446EFAA55}" type="slidenum">
              <a:rPr lang="en-US" smtClean="0"/>
              <a:t>22</a:t>
            </a:fld>
            <a:endParaRPr lang="en-US"/>
          </a:p>
        </p:txBody>
      </p:sp>
    </p:spTree>
    <p:extLst>
      <p:ext uri="{BB962C8B-B14F-4D97-AF65-F5344CB8AC3E}">
        <p14:creationId xmlns:p14="http://schemas.microsoft.com/office/powerpoint/2010/main" val="4239468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25</a:t>
            </a:fld>
            <a:endParaRPr lang="en-US"/>
          </a:p>
        </p:txBody>
      </p:sp>
    </p:spTree>
    <p:extLst>
      <p:ext uri="{BB962C8B-B14F-4D97-AF65-F5344CB8AC3E}">
        <p14:creationId xmlns:p14="http://schemas.microsoft.com/office/powerpoint/2010/main" val="113392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found that we had a lot of the data that we needed or had talked about how data would need to be included</a:t>
            </a:r>
          </a:p>
          <a:p>
            <a:pPr lvl="1"/>
            <a:r>
              <a:rPr lang="en-US" dirty="0"/>
              <a:t>Command and Control relied upon the tool a lot</a:t>
            </a:r>
          </a:p>
          <a:p>
            <a:pPr lvl="2"/>
            <a:r>
              <a:rPr lang="en-US" dirty="0"/>
              <a:t>Referred people to content often</a:t>
            </a:r>
          </a:p>
          <a:p>
            <a:pPr lvl="1"/>
            <a:r>
              <a:rPr lang="en-US" dirty="0"/>
              <a:t>As the GIS unit got more comfortable with data and layers, processing of analysis and creation of new layers became faster</a:t>
            </a:r>
          </a:p>
          <a:p>
            <a:pPr lvl="1"/>
            <a:r>
              <a:rPr lang="en-US" dirty="0"/>
              <a:t>People wanted to use such tool and visually see the data rather than just receive tables</a:t>
            </a:r>
          </a:p>
          <a:p>
            <a:r>
              <a:rPr lang="en-US" dirty="0"/>
              <a:t>1</a:t>
            </a:r>
          </a:p>
        </p:txBody>
      </p:sp>
      <p:sp>
        <p:nvSpPr>
          <p:cNvPr id="4" name="Slide Number Placeholder 3"/>
          <p:cNvSpPr>
            <a:spLocks noGrp="1"/>
          </p:cNvSpPr>
          <p:nvPr>
            <p:ph type="sldNum" sz="quarter" idx="10"/>
          </p:nvPr>
        </p:nvSpPr>
        <p:spPr/>
        <p:txBody>
          <a:bodyPr/>
          <a:lstStyle/>
          <a:p>
            <a:fld id="{69C971FF-EF28-4195-A575-329446EFAA55}" type="slidenum">
              <a:rPr lang="en-US" smtClean="0"/>
              <a:t>26</a:t>
            </a:fld>
            <a:endParaRPr lang="en-US"/>
          </a:p>
        </p:txBody>
      </p:sp>
    </p:spTree>
    <p:extLst>
      <p:ext uri="{BB962C8B-B14F-4D97-AF65-F5344CB8AC3E}">
        <p14:creationId xmlns:p14="http://schemas.microsoft.com/office/powerpoint/2010/main" val="149785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It is a lot of work for 1 person during a large scale event or truncated exercises</a:t>
            </a:r>
          </a:p>
          <a:p>
            <a:pPr lvl="1"/>
            <a:r>
              <a:rPr lang="en-US" dirty="0"/>
              <a:t>There are a lot of requests coming at you </a:t>
            </a:r>
          </a:p>
          <a:p>
            <a:pPr lvl="2"/>
            <a:r>
              <a:rPr lang="en-US" dirty="0"/>
              <a:t>Discovering ways to give as much power as possible to the general user</a:t>
            </a:r>
          </a:p>
          <a:p>
            <a:pPr lvl="2"/>
            <a:r>
              <a:rPr lang="en-US" dirty="0"/>
              <a:t>Application lets individuals control layers and their local view as needed</a:t>
            </a:r>
          </a:p>
          <a:p>
            <a:pPr lvl="1"/>
            <a:r>
              <a:rPr lang="en-US" dirty="0"/>
              <a:t>Convincing people that in the time that they type out latitude and longitude points or cross streets for us to plot, they can go in and click those same locations and have them appear is a whole separate marketing campaign we are now embarking on for All-Hazards</a:t>
            </a:r>
          </a:p>
          <a:p>
            <a:pPr lvl="2"/>
            <a:r>
              <a:rPr lang="en-US" dirty="0"/>
              <a:t>Most of our lessons from this exercise were applicable to All-Hazards, actually, and this really gave us a challenge to find new gaps to approach a new problem</a:t>
            </a:r>
          </a:p>
          <a:p>
            <a:pPr lvl="1"/>
            <a:r>
              <a:rPr lang="en-US" dirty="0"/>
              <a:t>Abbreviated nature of exercises puts a lot of extra stress on GIS analysts where they can’t abbreviate computer processes</a:t>
            </a:r>
          </a:p>
          <a:p>
            <a:pPr lvl="2"/>
            <a:r>
              <a:rPr lang="en-US" dirty="0"/>
              <a:t>Having discussions ahead of exercises to understand what tools will be used and how to ‘pre-stage’ data to match up with exercise timelines is critical </a:t>
            </a:r>
          </a:p>
          <a:p>
            <a:pPr lvl="1"/>
            <a:r>
              <a:rPr lang="en-US" dirty="0"/>
              <a:t>You can do all the planning in the world and there are still last minute adjustments and requirements</a:t>
            </a:r>
          </a:p>
          <a:p>
            <a:r>
              <a:rPr lang="en-US" dirty="0"/>
              <a:t>1</a:t>
            </a:r>
          </a:p>
        </p:txBody>
      </p:sp>
      <p:sp>
        <p:nvSpPr>
          <p:cNvPr id="4" name="Slide Number Placeholder 3"/>
          <p:cNvSpPr>
            <a:spLocks noGrp="1"/>
          </p:cNvSpPr>
          <p:nvPr>
            <p:ph type="sldNum" sz="quarter" idx="10"/>
          </p:nvPr>
        </p:nvSpPr>
        <p:spPr/>
        <p:txBody>
          <a:bodyPr/>
          <a:lstStyle/>
          <a:p>
            <a:fld id="{69C971FF-EF28-4195-A575-329446EFAA55}" type="slidenum">
              <a:rPr lang="en-US" smtClean="0"/>
              <a:t>27</a:t>
            </a:fld>
            <a:endParaRPr lang="en-US"/>
          </a:p>
        </p:txBody>
      </p:sp>
    </p:spTree>
    <p:extLst>
      <p:ext uri="{BB962C8B-B14F-4D97-AF65-F5344CB8AC3E}">
        <p14:creationId xmlns:p14="http://schemas.microsoft.com/office/powerpoint/2010/main" val="1638177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28</a:t>
            </a:fld>
            <a:endParaRPr lang="en-US"/>
          </a:p>
        </p:txBody>
      </p:sp>
    </p:spTree>
    <p:extLst>
      <p:ext uri="{BB962C8B-B14F-4D97-AF65-F5344CB8AC3E}">
        <p14:creationId xmlns:p14="http://schemas.microsoft.com/office/powerpoint/2010/main" val="3179708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29</a:t>
            </a:fld>
            <a:endParaRPr lang="en-US"/>
          </a:p>
        </p:txBody>
      </p:sp>
    </p:spTree>
    <p:extLst>
      <p:ext uri="{BB962C8B-B14F-4D97-AF65-F5344CB8AC3E}">
        <p14:creationId xmlns:p14="http://schemas.microsoft.com/office/powerpoint/2010/main" val="2899928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31</a:t>
            </a:fld>
            <a:endParaRPr lang="en-US"/>
          </a:p>
        </p:txBody>
      </p:sp>
    </p:spTree>
    <p:extLst>
      <p:ext uri="{BB962C8B-B14F-4D97-AF65-F5344CB8AC3E}">
        <p14:creationId xmlns:p14="http://schemas.microsoft.com/office/powerpoint/2010/main" val="148987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Radiological Response Application</a:t>
            </a:r>
          </a:p>
          <a:p>
            <a:pPr lvl="2"/>
            <a:r>
              <a:rPr lang="en-US" dirty="0"/>
              <a:t>Covers all fixed site radiological risks to Delaware</a:t>
            </a:r>
          </a:p>
          <a:p>
            <a:pPr lvl="2"/>
            <a:r>
              <a:rPr lang="en-US" dirty="0"/>
              <a:t>Shows layers for Emergency Planning Zones, populations, editable wind direction. And site locations</a:t>
            </a:r>
          </a:p>
          <a:p>
            <a:r>
              <a:rPr lang="en-US"/>
              <a:t>1</a:t>
            </a:r>
            <a:endParaRPr lang="en-US" dirty="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163569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a:t>
            </a:r>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4890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a:t>
            </a:r>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358447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Allows for integrated response from all players in a comprehensive manner</a:t>
            </a:r>
          </a:p>
          <a:p>
            <a:pPr lvl="1"/>
            <a:r>
              <a:rPr lang="en-US" dirty="0"/>
              <a:t>Push for shared situational awareness and understanding in a new way</a:t>
            </a:r>
          </a:p>
          <a:p>
            <a:pPr lvl="1"/>
            <a:r>
              <a:rPr lang="en-US" dirty="0"/>
              <a:t>Keep everyone up to date</a:t>
            </a:r>
          </a:p>
          <a:p>
            <a:pPr lvl="2"/>
            <a:r>
              <a:rPr lang="en-US" dirty="0"/>
              <a:t>Our Technical Assessment Center was able to share decision making process clearly with Planning and Operations Sections; clear symbolization really aided process</a:t>
            </a:r>
          </a:p>
          <a:p>
            <a:pPr lvl="1"/>
            <a:r>
              <a:rPr lang="en-US" dirty="0"/>
              <a:t>Better and more accurate decisions from command and control that were more concisely communicated to the field</a:t>
            </a:r>
          </a:p>
          <a:p>
            <a:pPr lvl="1"/>
            <a:r>
              <a:rPr lang="en-US" dirty="0"/>
              <a:t>Field data that could be more accurately reported to the EOC/TAC</a:t>
            </a:r>
          </a:p>
          <a:p>
            <a:pPr lvl="1"/>
            <a:r>
              <a:rPr lang="en-US" dirty="0"/>
              <a:t>2min</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370941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Allows for integrated response from all players in a comprehensive manner</a:t>
            </a:r>
          </a:p>
          <a:p>
            <a:pPr lvl="1"/>
            <a:r>
              <a:rPr lang="en-US" dirty="0"/>
              <a:t>Push for shared situational awareness and understanding in a new way</a:t>
            </a:r>
          </a:p>
          <a:p>
            <a:pPr lvl="1"/>
            <a:r>
              <a:rPr lang="en-US" dirty="0"/>
              <a:t>Keep everyone up to date</a:t>
            </a:r>
          </a:p>
          <a:p>
            <a:pPr lvl="2"/>
            <a:r>
              <a:rPr lang="en-US" dirty="0"/>
              <a:t>Our Technical Assessment Center was able to share decision making process clearly with Planning and Operations Sections; clear symbolization really aided process</a:t>
            </a:r>
          </a:p>
          <a:p>
            <a:pPr lvl="1"/>
            <a:r>
              <a:rPr lang="en-US" dirty="0"/>
              <a:t>Better and more accurate decisions from command and control that were more concisely communicated to the field</a:t>
            </a:r>
          </a:p>
          <a:p>
            <a:pPr lvl="1"/>
            <a:r>
              <a:rPr lang="en-US" dirty="0"/>
              <a:t>Field data that could be more accurately reported to the EOC/TAC</a:t>
            </a:r>
          </a:p>
          <a:p>
            <a:r>
              <a:rPr lang="en-US" dirty="0"/>
              <a:t>Command and Control communicate with users in the field</a:t>
            </a:r>
          </a:p>
          <a:p>
            <a:pPr lvl="1"/>
            <a:r>
              <a:rPr lang="en-US" dirty="0"/>
              <a:t>Decisions out of date in the past</a:t>
            </a:r>
          </a:p>
          <a:p>
            <a:pPr lvl="1"/>
            <a:r>
              <a:rPr lang="en-US" dirty="0"/>
              <a:t>Decisions change quickly</a:t>
            </a:r>
          </a:p>
          <a:p>
            <a:pPr lvl="1"/>
            <a:r>
              <a:rPr lang="en-US" dirty="0"/>
              <a:t>Mistakes happen</a:t>
            </a:r>
          </a:p>
          <a:p>
            <a:r>
              <a:rPr lang="en-US" dirty="0"/>
              <a:t>Communicate field operations back to EOC and TAC</a:t>
            </a:r>
          </a:p>
          <a:p>
            <a:pPr lvl="1"/>
            <a:r>
              <a:rPr lang="en-US" dirty="0"/>
              <a:t>The more accurate, the better</a:t>
            </a:r>
          </a:p>
          <a:p>
            <a:pPr lvl="1"/>
            <a:r>
              <a:rPr lang="en-US" dirty="0"/>
              <a:t>Near real-time helps improve decisions</a:t>
            </a:r>
          </a:p>
          <a:p>
            <a:r>
              <a:rPr lang="en-US" dirty="0"/>
              <a:t>2</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140679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Allows for integrated response from all players in a comprehensive manner</a:t>
            </a:r>
          </a:p>
          <a:p>
            <a:pPr lvl="1"/>
            <a:r>
              <a:rPr lang="en-US" dirty="0"/>
              <a:t>Push for shared situational awareness and understanding in a new way</a:t>
            </a:r>
          </a:p>
          <a:p>
            <a:pPr lvl="1"/>
            <a:r>
              <a:rPr lang="en-US" dirty="0"/>
              <a:t>Keep everyone up to date</a:t>
            </a:r>
          </a:p>
          <a:p>
            <a:pPr lvl="2"/>
            <a:r>
              <a:rPr lang="en-US" dirty="0"/>
              <a:t>Our Technical Assessment Center was able to share decision making process clearly with Planning and Operations Sections; clear symbolization really aided process</a:t>
            </a:r>
          </a:p>
          <a:p>
            <a:pPr lvl="1"/>
            <a:r>
              <a:rPr lang="en-US" dirty="0"/>
              <a:t>Better and more accurate decisions from command and control that were more concisely communicated to the field</a:t>
            </a:r>
          </a:p>
          <a:p>
            <a:pPr lvl="1"/>
            <a:r>
              <a:rPr lang="en-US" dirty="0"/>
              <a:t>Field data that could be more accurately reported to the EOC/TAC</a:t>
            </a:r>
          </a:p>
          <a:p>
            <a:r>
              <a:rPr lang="en-US" dirty="0"/>
              <a:t>2</a:t>
            </a:r>
          </a:p>
        </p:txBody>
      </p:sp>
      <p:sp>
        <p:nvSpPr>
          <p:cNvPr id="4" name="Slide Number Placeholder 3"/>
          <p:cNvSpPr>
            <a:spLocks noGrp="1"/>
          </p:cNvSpPr>
          <p:nvPr>
            <p:ph type="sldNum" sz="quarter" idx="10"/>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423334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a:t>
            </a:r>
          </a:p>
        </p:txBody>
      </p:sp>
      <p:sp>
        <p:nvSpPr>
          <p:cNvPr id="4" name="Slide Number Placeholder 3"/>
          <p:cNvSpPr>
            <a:spLocks noGrp="1"/>
          </p:cNvSpPr>
          <p:nvPr>
            <p:ph type="sldNum" sz="quarter" idx="10"/>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181149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7344" y="448279"/>
            <a:ext cx="6418570" cy="3048001"/>
          </a:xfrm>
        </p:spPr>
        <p:txBody>
          <a:bodyPr anchor="b" anchorCtr="0">
            <a:normAutofit/>
          </a:bodyPr>
          <a:lstStyle>
            <a:lvl1pPr algn="ctr">
              <a:defRPr sz="3301"/>
            </a:lvl1pPr>
          </a:lstStyle>
          <a:p>
            <a:r>
              <a:rPr lang="en-US" dirty="0"/>
              <a:t>Click to edit Master title style</a:t>
            </a:r>
            <a:endParaRPr dirty="0"/>
          </a:p>
        </p:txBody>
      </p:sp>
      <p:sp>
        <p:nvSpPr>
          <p:cNvPr id="3" name="Subtitle 2"/>
          <p:cNvSpPr>
            <a:spLocks noGrp="1"/>
          </p:cNvSpPr>
          <p:nvPr>
            <p:ph type="subTitle" idx="1"/>
          </p:nvPr>
        </p:nvSpPr>
        <p:spPr>
          <a:xfrm>
            <a:off x="897346" y="3520677"/>
            <a:ext cx="5887983" cy="1143000"/>
          </a:xfrm>
        </p:spPr>
        <p:txBody>
          <a:bodyPr>
            <a:normAutofit/>
          </a:bodyPr>
          <a:lstStyle>
            <a:lvl1pPr marL="0" indent="0" algn="ctr">
              <a:spcBef>
                <a:spcPts val="0"/>
              </a:spcBef>
              <a:buNone/>
              <a:defRPr sz="1500">
                <a:solidFill>
                  <a:schemeClr val="tx1"/>
                </a:solidFill>
              </a:defRPr>
            </a:lvl1pPr>
            <a:lvl2pPr marL="342997" indent="0" algn="ctr">
              <a:buNone/>
              <a:defRPr>
                <a:solidFill>
                  <a:schemeClr val="tx1">
                    <a:tint val="75000"/>
                  </a:schemeClr>
                </a:solidFill>
              </a:defRPr>
            </a:lvl2pPr>
            <a:lvl3pPr marL="685994" indent="0" algn="ctr">
              <a:buNone/>
              <a:defRPr>
                <a:solidFill>
                  <a:schemeClr val="tx1">
                    <a:tint val="75000"/>
                  </a:schemeClr>
                </a:solidFill>
              </a:defRPr>
            </a:lvl3pPr>
            <a:lvl4pPr marL="1028991" indent="0" algn="ctr">
              <a:buNone/>
              <a:defRPr>
                <a:solidFill>
                  <a:schemeClr val="tx1">
                    <a:tint val="75000"/>
                  </a:schemeClr>
                </a:solidFill>
              </a:defRPr>
            </a:lvl4pPr>
            <a:lvl5pPr marL="1371989" indent="0" algn="ctr">
              <a:buNone/>
              <a:defRPr>
                <a:solidFill>
                  <a:schemeClr val="tx1">
                    <a:tint val="75000"/>
                  </a:schemeClr>
                </a:solidFill>
              </a:defRPr>
            </a:lvl5pPr>
            <a:lvl6pPr marL="1714986" indent="0" algn="ctr">
              <a:buNone/>
              <a:defRPr>
                <a:solidFill>
                  <a:schemeClr val="tx1">
                    <a:tint val="75000"/>
                  </a:schemeClr>
                </a:solidFill>
              </a:defRPr>
            </a:lvl6pPr>
            <a:lvl7pPr marL="2057983" indent="0" algn="ctr">
              <a:buNone/>
              <a:defRPr>
                <a:solidFill>
                  <a:schemeClr val="tx1">
                    <a:tint val="75000"/>
                  </a:schemeClr>
                </a:solidFill>
              </a:defRPr>
            </a:lvl7pPr>
            <a:lvl8pPr marL="2400980" indent="0" algn="ctr">
              <a:buNone/>
              <a:defRPr>
                <a:solidFill>
                  <a:schemeClr val="tx1">
                    <a:tint val="75000"/>
                  </a:schemeClr>
                </a:solidFill>
              </a:defRPr>
            </a:lvl8pPr>
            <a:lvl9pPr marL="2743977" indent="0" algn="ctr">
              <a:buNone/>
              <a:defRPr>
                <a:solidFill>
                  <a:schemeClr val="tx1">
                    <a:tint val="75000"/>
                  </a:schemeClr>
                </a:solidFill>
              </a:defRPr>
            </a:lvl9pPr>
          </a:lstStyle>
          <a:p>
            <a:r>
              <a:rPr lang="en-US"/>
              <a:t>Click to edit Master subtitle style</a:t>
            </a:r>
            <a:endParaRPr/>
          </a:p>
        </p:txBody>
      </p:sp>
      <p:sp>
        <p:nvSpPr>
          <p:cNvPr id="8" name="Date Placeholder 3"/>
          <p:cNvSpPr>
            <a:spLocks noGrp="1"/>
          </p:cNvSpPr>
          <p:nvPr>
            <p:ph type="dt" sz="half" idx="10"/>
          </p:nvPr>
        </p:nvSpPr>
        <p:spPr>
          <a:xfrm>
            <a:off x="2837773" y="6471652"/>
            <a:ext cx="1047467" cy="180974"/>
          </a:xfrm>
        </p:spPr>
        <p:txBody>
          <a:bodyPr/>
          <a:lstStyle/>
          <a:p>
            <a:fld id="{096C611B-89E1-41F7-A7A5-7B89305FA0E3}" type="datetime1">
              <a:rPr lang="en-US" smtClean="0"/>
              <a:t>11/13/2018</a:t>
            </a:fld>
            <a:endParaRPr/>
          </a:p>
        </p:txBody>
      </p:sp>
      <p:sp>
        <p:nvSpPr>
          <p:cNvPr id="9" name="Footer Placeholder 4"/>
          <p:cNvSpPr>
            <a:spLocks noGrp="1"/>
          </p:cNvSpPr>
          <p:nvPr>
            <p:ph type="ftr" sz="quarter" idx="11"/>
          </p:nvPr>
        </p:nvSpPr>
        <p:spPr>
          <a:xfrm>
            <a:off x="-1189" y="6447252"/>
            <a:ext cx="2801079" cy="410748"/>
          </a:xfrm>
        </p:spPr>
        <p:txBody>
          <a:bodyPr/>
          <a:lstStyle/>
          <a:p>
            <a:pPr algn="ctr"/>
            <a:r>
              <a:rPr lang="en-US" dirty="0"/>
              <a:t>Working Together to Save Lives and Property</a:t>
            </a:r>
          </a:p>
          <a:p>
            <a:pPr algn="ctr"/>
            <a:r>
              <a:rPr lang="en-US" dirty="0"/>
              <a:t>•</a:t>
            </a:r>
            <a:r>
              <a:rPr lang="en-US" i="1" dirty="0"/>
              <a:t>Prepare </a:t>
            </a:r>
            <a:r>
              <a:rPr lang="en-US" dirty="0"/>
              <a:t>•</a:t>
            </a:r>
            <a:r>
              <a:rPr lang="en-US" i="1" dirty="0"/>
              <a:t>Support </a:t>
            </a:r>
            <a:r>
              <a:rPr lang="en-US" dirty="0"/>
              <a:t>•</a:t>
            </a:r>
            <a:r>
              <a:rPr lang="en-US" i="1" dirty="0"/>
              <a:t>Recover</a:t>
            </a:r>
          </a:p>
          <a:p>
            <a:endParaRPr lang="en-US" dirty="0"/>
          </a:p>
        </p:txBody>
      </p:sp>
      <p:sp>
        <p:nvSpPr>
          <p:cNvPr id="10" name="Slide Number Placeholder 5"/>
          <p:cNvSpPr>
            <a:spLocks noGrp="1"/>
          </p:cNvSpPr>
          <p:nvPr>
            <p:ph type="sldNum" sz="quarter" idx="12"/>
          </p:nvPr>
        </p:nvSpPr>
        <p:spPr>
          <a:xfrm>
            <a:off x="3027764" y="6677026"/>
            <a:ext cx="857474" cy="180974"/>
          </a:xfrm>
        </p:spPr>
        <p:txBody>
          <a:bodyPr/>
          <a:lstStyle/>
          <a:p>
            <a:fld id="{F36C87F6-986D-49E6-AF40-1B3A1EE8064D}" type="slidenum">
              <a:rPr/>
              <a:t>‹#›</a:t>
            </a:fld>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274643"/>
            <a:ext cx="1846359" cy="4754557"/>
          </a:xfrm>
          <a:prstGeom prst="rect">
            <a:avLst/>
          </a:prstGeom>
          <a:effectLst>
            <a:reflection stA="17000" endPos="65000" dist="50800" dir="5400000" sy="-100000" algn="bl" rotWithShape="0"/>
          </a:effectLst>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st="101600" dir="5400000" sy="-100000" algn="bl" rotWithShape="0"/>
          </a:effectLst>
        </p:spPr>
      </p:pic>
      <p:pic>
        <p:nvPicPr>
          <p:cNvPr id="14"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5355762" y="6172200"/>
            <a:ext cx="3635838" cy="630649"/>
          </a:xfrm>
          <a:prstGeom prst="rect">
            <a:avLst/>
          </a:prstGeom>
          <a:noFill/>
          <a:ln w="9525">
            <a:noFill/>
            <a:miter lim="800000"/>
            <a:headEnd/>
            <a:tailEnd/>
          </a:ln>
        </p:spPr>
      </p:pic>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388602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350"/>
          </a:p>
        </p:txBody>
      </p:sp>
      <p:sp>
        <p:nvSpPr>
          <p:cNvPr id="2" name="Title 1"/>
          <p:cNvSpPr>
            <a:spLocks noGrp="1"/>
          </p:cNvSpPr>
          <p:nvPr>
            <p:ph type="title"/>
          </p:nvPr>
        </p:nvSpPr>
        <p:spPr>
          <a:xfrm>
            <a:off x="513294" y="685800"/>
            <a:ext cx="2915409" cy="4038600"/>
          </a:xfrm>
        </p:spPr>
        <p:txBody>
          <a:bodyPr anchor="b">
            <a:noAutofit/>
          </a:bodyPr>
          <a:lstStyle>
            <a:lvl1pPr algn="l">
              <a:defRPr sz="3001" b="0"/>
            </a:lvl1pPr>
          </a:lstStyle>
          <a:p>
            <a:r>
              <a:rPr lang="en-US"/>
              <a:t>Click to edit Master title style</a:t>
            </a:r>
            <a:endParaRPr/>
          </a:p>
        </p:txBody>
      </p:sp>
      <p:sp>
        <p:nvSpPr>
          <p:cNvPr id="4" name="Text Placeholder 3"/>
          <p:cNvSpPr>
            <a:spLocks noGrp="1"/>
          </p:cNvSpPr>
          <p:nvPr>
            <p:ph type="body" sz="half" idx="2"/>
          </p:nvPr>
        </p:nvSpPr>
        <p:spPr>
          <a:xfrm>
            <a:off x="513294" y="4876800"/>
            <a:ext cx="2915409" cy="1295400"/>
          </a:xfrm>
        </p:spPr>
        <p:txBody>
          <a:bodyPr>
            <a:normAutofit/>
          </a:bodyPr>
          <a:lstStyle>
            <a:lvl1pPr marL="0" indent="0">
              <a:spcBef>
                <a:spcPts val="0"/>
              </a:spcBef>
              <a:buNone/>
              <a:defRPr sz="1350"/>
            </a:lvl1pPr>
            <a:lvl2pPr marL="342997" indent="0">
              <a:buNone/>
              <a:defRPr sz="900"/>
            </a:lvl2pPr>
            <a:lvl3pPr marL="685994" indent="0">
              <a:buNone/>
              <a:defRPr sz="750"/>
            </a:lvl3pPr>
            <a:lvl4pPr marL="1028991" indent="0">
              <a:buNone/>
              <a:defRPr sz="675"/>
            </a:lvl4pPr>
            <a:lvl5pPr marL="1371989" indent="0">
              <a:buNone/>
              <a:defRPr sz="675"/>
            </a:lvl5pPr>
            <a:lvl6pPr marL="1714986" indent="0">
              <a:buNone/>
              <a:defRPr sz="675"/>
            </a:lvl6pPr>
            <a:lvl7pPr marL="2057983" indent="0">
              <a:buNone/>
              <a:defRPr sz="675"/>
            </a:lvl7pPr>
            <a:lvl8pPr marL="2400980" indent="0">
              <a:buNone/>
              <a:defRPr sz="675"/>
            </a:lvl8pPr>
            <a:lvl9pPr marL="2743977" indent="0">
              <a:buNone/>
              <a:defRPr sz="675"/>
            </a:lvl9pPr>
          </a:lstStyle>
          <a:p>
            <a:pPr lvl="0"/>
            <a:r>
              <a:rPr lang="en-US" dirty="0"/>
              <a:t>Edit Master text styles</a:t>
            </a:r>
          </a:p>
        </p:txBody>
      </p:sp>
      <p:sp>
        <p:nvSpPr>
          <p:cNvPr id="5" name="Date Placeholder 4"/>
          <p:cNvSpPr>
            <a:spLocks noGrp="1"/>
          </p:cNvSpPr>
          <p:nvPr>
            <p:ph type="dt" sz="half" idx="10"/>
          </p:nvPr>
        </p:nvSpPr>
        <p:spPr/>
        <p:txBody>
          <a:bodyPr/>
          <a:lstStyle/>
          <a:p>
            <a:fld id="{907CC28C-3803-48C7-9DDC-E62B92DB1967}" type="datetime1">
              <a:rPr lang="en-US" smtClean="0"/>
              <a:t>11/13/2018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
        <p:nvSpPr>
          <p:cNvPr id="10" name="Rectangle 9"/>
          <p:cNvSpPr/>
          <p:nvPr userDrawn="1"/>
        </p:nvSpPr>
        <p:spPr>
          <a:xfrm>
            <a:off x="8138160" y="109728"/>
            <a:ext cx="941832" cy="941832"/>
          </a:xfrm>
          <a:prstGeom prst="rect">
            <a:avLst/>
          </a:prstGeom>
          <a:blipFill dpi="0" rotWithShape="1">
            <a:blip r:embed="rId2">
              <a:alphaModFix amt="9000"/>
            </a:blip>
            <a:srcRect/>
            <a:stretch>
              <a:fillRect/>
            </a:stretch>
          </a:blip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1" name="Footer Placeholder 4"/>
          <p:cNvSpPr>
            <a:spLocks noGrp="1"/>
          </p:cNvSpPr>
          <p:nvPr>
            <p:ph type="ftr" sz="quarter" idx="11"/>
          </p:nvPr>
        </p:nvSpPr>
        <p:spPr>
          <a:xfrm>
            <a:off x="2" y="6447252"/>
            <a:ext cx="2801079" cy="410748"/>
          </a:xfrm>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sp>
        <p:nvSpPr>
          <p:cNvPr id="3" name="Picture Placeholder 2"/>
          <p:cNvSpPr>
            <a:spLocks noGrp="1"/>
          </p:cNvSpPr>
          <p:nvPr>
            <p:ph type="pic" idx="1"/>
          </p:nvPr>
        </p:nvSpPr>
        <p:spPr>
          <a:xfrm>
            <a:off x="4400506" y="685800"/>
            <a:ext cx="4230202"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1800"/>
            </a:lvl1pPr>
            <a:lvl2pPr marL="342997" indent="0">
              <a:buNone/>
              <a:defRPr sz="2101"/>
            </a:lvl2pPr>
            <a:lvl3pPr marL="685994" indent="0">
              <a:buNone/>
              <a:defRPr sz="1800"/>
            </a:lvl3pPr>
            <a:lvl4pPr marL="1028991" indent="0">
              <a:buNone/>
              <a:defRPr sz="1500"/>
            </a:lvl4pPr>
            <a:lvl5pPr marL="1371989" indent="0">
              <a:buNone/>
              <a:defRPr sz="1500"/>
            </a:lvl5pPr>
            <a:lvl6pPr marL="1714986" indent="0">
              <a:buNone/>
              <a:defRPr sz="1500"/>
            </a:lvl6pPr>
            <a:lvl7pPr marL="2057983" indent="0">
              <a:buNone/>
              <a:defRPr sz="1500"/>
            </a:lvl7pPr>
            <a:lvl8pPr marL="2400980" indent="0">
              <a:buNone/>
              <a:defRPr sz="1500"/>
            </a:lvl8pPr>
            <a:lvl9pPr marL="2743977" indent="0">
              <a:buNone/>
              <a:defRPr sz="1500"/>
            </a:lvl9pPr>
          </a:lstStyle>
          <a:p>
            <a:r>
              <a:rPr lang="en-US"/>
              <a:t>Click icon to add picture</a:t>
            </a:r>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1pPr marL="341313" indent="-334963">
              <a:defRPr/>
            </a:lvl1pPr>
            <a:lvl2pPr marL="627063" indent="-285750">
              <a:defRPr/>
            </a:lvl2pPr>
            <a:lvl3pPr marL="736600" indent="-273050">
              <a:defRPr/>
            </a:lvl3pPr>
            <a:lvl4pPr marL="968375" indent="-228600">
              <a:defRPr/>
            </a:lvl4pPr>
            <a:lvl5pPr marL="1146175" indent="-228600">
              <a:defRPr/>
            </a:lvl5pPr>
            <a:lvl6pPr>
              <a:defRPr/>
            </a:lvl6pPr>
            <a:lvl7pPr>
              <a:defRPr baseline="0"/>
            </a:lvl7pPr>
            <a:lvl8pPr>
              <a:defRPr baseline="0"/>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DEFC8F1C-DC22-48A9-BE7A-21D1658B70D5}" type="datetime1">
              <a:rPr lang="en-US" smtClean="0"/>
              <a:t>11/13/2018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
        <p:nvSpPr>
          <p:cNvPr id="9" name="Footer Placeholder 4"/>
          <p:cNvSpPr>
            <a:spLocks noGrp="1"/>
          </p:cNvSpPr>
          <p:nvPr>
            <p:ph type="ftr" sz="quarter" idx="11"/>
          </p:nvPr>
        </p:nvSpPr>
        <p:spPr>
          <a:xfrm>
            <a:off x="2" y="6447252"/>
            <a:ext cx="2801079" cy="410748"/>
          </a:xfrm>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685800"/>
            <a:ext cx="106775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3448" y="685800"/>
            <a:ext cx="6020752" cy="5486400"/>
          </a:xfrm>
        </p:spPr>
        <p:txBody>
          <a:bodyPr vert="eaVert"/>
          <a:lstStyle>
            <a:lvl1pPr marL="341313" indent="-334963">
              <a:defRPr/>
            </a:lvl1pPr>
            <a:lvl2pPr marL="627063" indent="-285750">
              <a:defRPr/>
            </a:lvl2pPr>
            <a:lvl3pPr marL="914400" indent="-228600">
              <a:defRPr/>
            </a:lvl3pPr>
            <a:lvl4pPr marL="1146175" indent="-228600">
              <a:defRPr/>
            </a:lvl4pPr>
            <a:lvl5pPr marL="1377950" indent="-228600">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8E72DBCE-6623-4FC4-AF88-08D2092A137B}" type="datetime1">
              <a:rPr lang="en-US" smtClean="0"/>
              <a:t>11/13/2018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
        <p:nvSpPr>
          <p:cNvPr id="8" name="Footer Placeholder 4"/>
          <p:cNvSpPr>
            <a:spLocks noGrp="1"/>
          </p:cNvSpPr>
          <p:nvPr>
            <p:ph type="ftr" sz="quarter" idx="11"/>
          </p:nvPr>
        </p:nvSpPr>
        <p:spPr>
          <a:xfrm>
            <a:off x="2" y="6447252"/>
            <a:ext cx="2801079" cy="410748"/>
          </a:xfrm>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48000">
              <a:schemeClr val="bg1"/>
            </a:gs>
            <a:gs pos="28000">
              <a:schemeClr val="bg1"/>
            </a:gs>
            <a:gs pos="10000">
              <a:schemeClr val="bg1">
                <a:lumMod val="95000"/>
              </a:schemeClr>
            </a:gs>
            <a:gs pos="100000">
              <a:schemeClr val="bg1">
                <a:lumMod val="85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a:p>
        </p:txBody>
      </p:sp>
      <p:sp>
        <p:nvSpPr>
          <p:cNvPr id="5" name="Footer Placeholder 4"/>
          <p:cNvSpPr>
            <a:spLocks noGrp="1"/>
          </p:cNvSpPr>
          <p:nvPr>
            <p:ph type="ftr" sz="quarter" idx="11"/>
          </p:nvPr>
        </p:nvSpPr>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st="101600" dir="5400000" sy="-100000" algn="bl" rotWithShape="0"/>
          </a:effectLst>
        </p:spPr>
      </p:pic>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3451" y="3429005"/>
            <a:ext cx="7317105" cy="2362199"/>
          </a:xfrm>
        </p:spPr>
        <p:txBody>
          <a:bodyPr anchor="b">
            <a:normAutofit/>
          </a:bodyPr>
          <a:lstStyle>
            <a:lvl1pPr algn="l">
              <a:defRPr sz="3301" b="0" cap="all"/>
            </a:lvl1pPr>
          </a:lstStyle>
          <a:p>
            <a:r>
              <a:rPr lang="en-US" dirty="0"/>
              <a:t>Click to edit Master title style</a:t>
            </a:r>
            <a:endParaRPr dirty="0"/>
          </a:p>
        </p:txBody>
      </p:sp>
      <p:sp>
        <p:nvSpPr>
          <p:cNvPr id="3" name="Text Placeholder 2"/>
          <p:cNvSpPr>
            <a:spLocks noGrp="1"/>
          </p:cNvSpPr>
          <p:nvPr>
            <p:ph type="body" idx="1"/>
          </p:nvPr>
        </p:nvSpPr>
        <p:spPr>
          <a:xfrm>
            <a:off x="910102" y="685806"/>
            <a:ext cx="5891331" cy="1142999"/>
          </a:xfrm>
        </p:spPr>
        <p:txBody>
          <a:bodyPr anchor="t"/>
          <a:lstStyle>
            <a:lvl1pPr marL="0" indent="0">
              <a:spcBef>
                <a:spcPts val="0"/>
              </a:spcBef>
              <a:buNone/>
              <a:defRPr sz="1500">
                <a:solidFill>
                  <a:schemeClr val="tx1"/>
                </a:solidFill>
              </a:defRPr>
            </a:lvl1pPr>
            <a:lvl2pPr marL="342997" indent="0">
              <a:buNone/>
              <a:defRPr sz="1350">
                <a:solidFill>
                  <a:schemeClr val="tx1">
                    <a:tint val="75000"/>
                  </a:schemeClr>
                </a:solidFill>
              </a:defRPr>
            </a:lvl2pPr>
            <a:lvl3pPr marL="685994" indent="0">
              <a:buNone/>
              <a:defRPr sz="1200">
                <a:solidFill>
                  <a:schemeClr val="tx1">
                    <a:tint val="75000"/>
                  </a:schemeClr>
                </a:solidFill>
              </a:defRPr>
            </a:lvl3pPr>
            <a:lvl4pPr marL="1028991" indent="0">
              <a:buNone/>
              <a:defRPr sz="1050">
                <a:solidFill>
                  <a:schemeClr val="tx1">
                    <a:tint val="75000"/>
                  </a:schemeClr>
                </a:solidFill>
              </a:defRPr>
            </a:lvl4pPr>
            <a:lvl5pPr marL="1371989" indent="0">
              <a:buNone/>
              <a:defRPr sz="1050">
                <a:solidFill>
                  <a:schemeClr val="tx1">
                    <a:tint val="75000"/>
                  </a:schemeClr>
                </a:solidFill>
              </a:defRPr>
            </a:lvl5pPr>
            <a:lvl6pPr marL="1714986" indent="0">
              <a:buNone/>
              <a:defRPr sz="1050">
                <a:solidFill>
                  <a:schemeClr val="tx1">
                    <a:tint val="75000"/>
                  </a:schemeClr>
                </a:solidFill>
              </a:defRPr>
            </a:lvl6pPr>
            <a:lvl7pPr marL="2057983" indent="0">
              <a:buNone/>
              <a:defRPr sz="1050">
                <a:solidFill>
                  <a:schemeClr val="tx1">
                    <a:tint val="75000"/>
                  </a:schemeClr>
                </a:solidFill>
              </a:defRPr>
            </a:lvl7pPr>
            <a:lvl8pPr marL="2400980" indent="0">
              <a:buNone/>
              <a:defRPr sz="1050">
                <a:solidFill>
                  <a:schemeClr val="tx1">
                    <a:tint val="75000"/>
                  </a:schemeClr>
                </a:solidFill>
              </a:defRPr>
            </a:lvl8pPr>
            <a:lvl9pPr marL="2743977" indent="0">
              <a:buNone/>
              <a:defRPr sz="105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9D346C0B-E385-4F14-97D4-BDB1752ADE06}" type="datetime1">
              <a:rPr lang="en-US" smtClean="0"/>
              <a:t>11/13/2018</a:t>
            </a:fld>
            <a:endParaRPr/>
          </a:p>
        </p:txBody>
      </p:sp>
      <p:sp>
        <p:nvSpPr>
          <p:cNvPr id="5" name="Footer Placeholder 4"/>
          <p:cNvSpPr>
            <a:spLocks noGrp="1"/>
          </p:cNvSpPr>
          <p:nvPr>
            <p:ph type="ftr" sz="quarter" idx="11"/>
          </p:nvPr>
        </p:nvSpPr>
        <p:spPr/>
        <p:txBody>
          <a:bodyPr/>
          <a:lstStyle/>
          <a:p>
            <a:pPr algn="ctr"/>
            <a:r>
              <a:rPr lang="en-US" dirty="0"/>
              <a:t>Working Together to Save Lives and Property</a:t>
            </a:r>
          </a:p>
          <a:p>
            <a:pPr algn="ctr"/>
            <a:r>
              <a:rPr lang="en-US" i="1" dirty="0"/>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381000" y="1287751"/>
            <a:ext cx="4076670" cy="4884449"/>
          </a:xfrm>
        </p:spPr>
        <p:txBody>
          <a:bodyPr>
            <a:normAutofit/>
          </a:bodyPr>
          <a:lstStyle>
            <a:lvl1pPr marL="231775" indent="-225425">
              <a:defRPr sz="1800"/>
            </a:lvl1pPr>
            <a:lvl2pPr marL="463550" indent="-230188">
              <a:defRPr sz="1500"/>
            </a:lvl2pPr>
            <a:lvl3pPr marL="682625" indent="-228600">
              <a:defRPr sz="1350"/>
            </a:lvl3pPr>
            <a:lvl4pPr marL="1146175" indent="-228600">
              <a:defRPr sz="1200"/>
            </a:lvl4pPr>
            <a:lvl5pPr marL="1377950" indent="-228600">
              <a:defRPr sz="1200"/>
            </a:lvl5pPr>
            <a:lvl6pPr>
              <a:defRPr sz="1200"/>
            </a:lvl6pPr>
            <a:lvl7pPr>
              <a:defRPr sz="1200" baseline="0"/>
            </a:lvl7pPr>
            <a:lvl8pPr>
              <a:defRPr sz="1200" baseline="0"/>
            </a:lvl8pPr>
            <a:lvl9pPr>
              <a:defRPr sz="1200" baseline="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698083" y="1287751"/>
            <a:ext cx="3988715" cy="4884449"/>
          </a:xfrm>
        </p:spPr>
        <p:txBody>
          <a:bodyPr>
            <a:normAutofit/>
          </a:bodyPr>
          <a:lstStyle>
            <a:lvl1pPr marL="231775" indent="-225425">
              <a:defRPr sz="1800"/>
            </a:lvl1pPr>
            <a:lvl2pPr marL="463550" indent="-230188">
              <a:defRPr sz="1500"/>
            </a:lvl2pPr>
            <a:lvl3pPr marL="682625" indent="-228600">
              <a:defRPr sz="1350"/>
            </a:lvl3pPr>
            <a:lvl4pPr marL="914400" indent="-228600">
              <a:defRPr sz="1200"/>
            </a:lvl4pPr>
            <a:lvl5pPr marL="1146175" indent="-228600">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71E4F7A-755F-41B4-9134-B11E83E258EC}" type="datetime1">
              <a:rPr lang="en-US" smtClean="0"/>
              <a:t>11/13/2018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
        <p:nvSpPr>
          <p:cNvPr id="9" name="Footer Placeholder 4"/>
          <p:cNvSpPr>
            <a:spLocks noGrp="1"/>
          </p:cNvSpPr>
          <p:nvPr>
            <p:ph type="ftr" sz="quarter" idx="11"/>
          </p:nvPr>
        </p:nvSpPr>
        <p:spPr>
          <a:xfrm>
            <a:off x="2" y="6447252"/>
            <a:ext cx="2801079" cy="410748"/>
          </a:xfrm>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24584" y="1317321"/>
            <a:ext cx="3532790" cy="838201"/>
          </a:xfrm>
        </p:spPr>
        <p:txBody>
          <a:bodyPr anchor="ctr"/>
          <a:lstStyle>
            <a:lvl1pPr marL="0" indent="0">
              <a:spcBef>
                <a:spcPts val="0"/>
              </a:spcBef>
              <a:buNone/>
              <a:defRPr sz="1800" b="0" cap="all" baseline="0">
                <a:solidFill>
                  <a:schemeClr val="tx1">
                    <a:lumMod val="50000"/>
                  </a:schemeClr>
                </a:solidFill>
              </a:defRPr>
            </a:lvl1pPr>
            <a:lvl2pPr marL="342997" indent="0">
              <a:buNone/>
              <a:defRPr sz="1500" b="1"/>
            </a:lvl2pPr>
            <a:lvl3pPr marL="685994" indent="0">
              <a:buNone/>
              <a:defRPr sz="1350" b="1"/>
            </a:lvl3pPr>
            <a:lvl4pPr marL="1028991" indent="0">
              <a:buNone/>
              <a:defRPr sz="1200" b="1"/>
            </a:lvl4pPr>
            <a:lvl5pPr marL="1371989" indent="0">
              <a:buNone/>
              <a:defRPr sz="1200" b="1"/>
            </a:lvl5pPr>
            <a:lvl6pPr marL="1714986" indent="0">
              <a:buNone/>
              <a:defRPr sz="1200" b="1"/>
            </a:lvl6pPr>
            <a:lvl7pPr marL="2057983" indent="0">
              <a:buNone/>
              <a:defRPr sz="1200" b="1"/>
            </a:lvl7pPr>
            <a:lvl8pPr marL="2400980" indent="0">
              <a:buNone/>
              <a:defRPr sz="1200" b="1"/>
            </a:lvl8pPr>
            <a:lvl9pPr marL="2743977" indent="0">
              <a:buNone/>
              <a:defRPr sz="1200" b="1"/>
            </a:lvl9pPr>
          </a:lstStyle>
          <a:p>
            <a:pPr lvl="0"/>
            <a:r>
              <a:rPr lang="en-US"/>
              <a:t>Edit Master text styles</a:t>
            </a:r>
          </a:p>
        </p:txBody>
      </p:sp>
      <p:sp>
        <p:nvSpPr>
          <p:cNvPr id="4" name="Content Placeholder 3"/>
          <p:cNvSpPr>
            <a:spLocks noGrp="1"/>
          </p:cNvSpPr>
          <p:nvPr>
            <p:ph sz="half" idx="2"/>
          </p:nvPr>
        </p:nvSpPr>
        <p:spPr>
          <a:xfrm>
            <a:off x="913448" y="2350001"/>
            <a:ext cx="3532790" cy="3822203"/>
          </a:xfrm>
        </p:spPr>
        <p:txBody>
          <a:bodyPr>
            <a:normAutofit/>
          </a:bodyPr>
          <a:lstStyle>
            <a:lvl1pPr marL="231775" indent="-231775">
              <a:defRPr sz="1500"/>
            </a:lvl1pPr>
            <a:lvl2pPr marL="463550" indent="-230188">
              <a:defRPr sz="1350"/>
            </a:lvl2pPr>
            <a:lvl3pPr marL="682625" indent="-228600">
              <a:defRPr sz="1200"/>
            </a:lvl3pPr>
            <a:lvl4pPr marL="914400" indent="-228600">
              <a:defRPr sz="1050"/>
            </a:lvl4pPr>
            <a:lvl5pPr marL="1146175" indent="-228600">
              <a:defRPr sz="1050"/>
            </a:lvl5pPr>
            <a:lvl6pPr>
              <a:defRPr sz="1050"/>
            </a:lvl6pPr>
            <a:lvl7pPr>
              <a:defRPr sz="1050"/>
            </a:lvl7pPr>
            <a:lvl8pPr>
              <a:defRPr sz="1050"/>
            </a:lvl8pPr>
            <a:lvl9pPr>
              <a:defRPr sz="10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4679567" y="1317320"/>
            <a:ext cx="3532790" cy="838201"/>
          </a:xfrm>
        </p:spPr>
        <p:txBody>
          <a:bodyPr anchor="ctr"/>
          <a:lstStyle>
            <a:lvl1pPr marL="0" indent="0">
              <a:spcBef>
                <a:spcPts val="0"/>
              </a:spcBef>
              <a:buNone/>
              <a:defRPr sz="1800" b="0" cap="all" baseline="0">
                <a:solidFill>
                  <a:schemeClr val="tx1">
                    <a:lumMod val="50000"/>
                  </a:schemeClr>
                </a:solidFill>
              </a:defRPr>
            </a:lvl1pPr>
            <a:lvl2pPr marL="342997" indent="0">
              <a:buNone/>
              <a:defRPr sz="1500" b="1"/>
            </a:lvl2pPr>
            <a:lvl3pPr marL="685994" indent="0">
              <a:buNone/>
              <a:defRPr sz="1350" b="1"/>
            </a:lvl3pPr>
            <a:lvl4pPr marL="1028991" indent="0">
              <a:buNone/>
              <a:defRPr sz="1200" b="1"/>
            </a:lvl4pPr>
            <a:lvl5pPr marL="1371989" indent="0">
              <a:buNone/>
              <a:defRPr sz="1200" b="1"/>
            </a:lvl5pPr>
            <a:lvl6pPr marL="1714986" indent="0">
              <a:buNone/>
              <a:defRPr sz="1200" b="1"/>
            </a:lvl6pPr>
            <a:lvl7pPr marL="2057983" indent="0">
              <a:buNone/>
              <a:defRPr sz="1200" b="1"/>
            </a:lvl7pPr>
            <a:lvl8pPr marL="2400980" indent="0">
              <a:buNone/>
              <a:defRPr sz="1200" b="1"/>
            </a:lvl8pPr>
            <a:lvl9pPr marL="2743977" indent="0">
              <a:buNone/>
              <a:defRPr sz="1200" b="1"/>
            </a:lvl9pPr>
          </a:lstStyle>
          <a:p>
            <a:pPr lvl="0"/>
            <a:r>
              <a:rPr lang="en-US" dirty="0"/>
              <a:t>Edit Master text styles</a:t>
            </a:r>
          </a:p>
        </p:txBody>
      </p:sp>
      <p:sp>
        <p:nvSpPr>
          <p:cNvPr id="7" name="Date Placeholder 6"/>
          <p:cNvSpPr>
            <a:spLocks noGrp="1"/>
          </p:cNvSpPr>
          <p:nvPr>
            <p:ph type="dt" sz="half" idx="10"/>
          </p:nvPr>
        </p:nvSpPr>
        <p:spPr/>
        <p:txBody>
          <a:bodyPr/>
          <a:lstStyle/>
          <a:p>
            <a:fld id="{8C983348-64E6-4AEA-9132-BF8EB83FD804}" type="datetime1">
              <a:rPr lang="en-US" smtClean="0"/>
              <a:t>11/13/2018</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
        <p:nvSpPr>
          <p:cNvPr id="11" name="Footer Placeholder 4"/>
          <p:cNvSpPr>
            <a:spLocks noGrp="1"/>
          </p:cNvSpPr>
          <p:nvPr>
            <p:ph type="ftr" sz="quarter" idx="11"/>
          </p:nvPr>
        </p:nvSpPr>
        <p:spPr>
          <a:xfrm>
            <a:off x="2" y="6447252"/>
            <a:ext cx="2801079" cy="410748"/>
          </a:xfrm>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r="5400000" sy="-100000" algn="bl" rotWithShape="0"/>
          </a:effectLst>
        </p:spPr>
      </p:pic>
      <p:sp>
        <p:nvSpPr>
          <p:cNvPr id="13" name="Content Placeholder 3"/>
          <p:cNvSpPr>
            <a:spLocks noGrp="1"/>
          </p:cNvSpPr>
          <p:nvPr>
            <p:ph sz="half" idx="13"/>
          </p:nvPr>
        </p:nvSpPr>
        <p:spPr>
          <a:xfrm>
            <a:off x="4697764" y="2350001"/>
            <a:ext cx="3532790" cy="3822204"/>
          </a:xfrm>
        </p:spPr>
        <p:txBody>
          <a:bodyPr>
            <a:normAutofit/>
          </a:bodyPr>
          <a:lstStyle>
            <a:lvl1pPr marL="231775" indent="-231775">
              <a:defRPr sz="1500"/>
            </a:lvl1pPr>
            <a:lvl2pPr marL="463550" indent="-230188">
              <a:defRPr sz="1350"/>
            </a:lvl2pPr>
            <a:lvl3pPr marL="682625" indent="-228600">
              <a:defRPr sz="1200"/>
            </a:lvl3pPr>
            <a:lvl4pPr marL="914400" indent="-228600">
              <a:defRPr sz="1050"/>
            </a:lvl4pPr>
            <a:lvl5pPr marL="1146175" indent="-228600">
              <a:defRPr sz="1050"/>
            </a:lvl5pPr>
            <a:lvl6pPr>
              <a:defRPr sz="1050"/>
            </a:lvl6pPr>
            <a:lvl7pPr>
              <a:defRPr sz="1050"/>
            </a:lvl7pPr>
            <a:lvl8pPr>
              <a:defRPr sz="1050"/>
            </a:lvl8pPr>
            <a:lvl9pPr>
              <a:defRPr sz="10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4081E7E-D37F-4A64-9E07-DBB4D5361AB4}" type="datetime1">
              <a:rPr lang="en-US" smtClean="0"/>
              <a:t>11/13/2018</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dirty="0"/>
          </a:p>
        </p:txBody>
      </p:sp>
      <p:sp>
        <p:nvSpPr>
          <p:cNvPr id="7" name="Footer Placeholder 4"/>
          <p:cNvSpPr>
            <a:spLocks noGrp="1"/>
          </p:cNvSpPr>
          <p:nvPr>
            <p:ph type="ftr" sz="quarter" idx="11"/>
          </p:nvPr>
        </p:nvSpPr>
        <p:spPr>
          <a:xfrm>
            <a:off x="2" y="6447252"/>
            <a:ext cx="2801079" cy="410748"/>
          </a:xfrm>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4081E7E-D37F-4A64-9E07-DBB4D5361AB4}" type="datetime1">
              <a:rPr lang="en-US" smtClean="0"/>
              <a:t>11/13/2018</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dirty="0"/>
          </a:p>
        </p:txBody>
      </p:sp>
      <p:sp>
        <p:nvSpPr>
          <p:cNvPr id="7" name="Footer Placeholder 4"/>
          <p:cNvSpPr>
            <a:spLocks noGrp="1"/>
          </p:cNvSpPr>
          <p:nvPr>
            <p:ph type="ftr" sz="quarter" idx="11"/>
          </p:nvPr>
        </p:nvSpPr>
        <p:spPr>
          <a:xfrm>
            <a:off x="2" y="6447252"/>
            <a:ext cx="2801079" cy="410748"/>
          </a:xfrm>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116018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CF2D6B-743F-43A2-8DE6-54CAFBFBB350}" type="datetime1">
              <a:rPr lang="en-US" smtClean="0"/>
              <a:t>11/13/2018</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
        <p:nvSpPr>
          <p:cNvPr id="6" name="Footer Placeholder 4"/>
          <p:cNvSpPr>
            <a:spLocks noGrp="1"/>
          </p:cNvSpPr>
          <p:nvPr>
            <p:ph type="ftr" sz="quarter" idx="11"/>
          </p:nvPr>
        </p:nvSpPr>
        <p:spPr>
          <a:xfrm>
            <a:off x="2" y="6447252"/>
            <a:ext cx="2801079" cy="410748"/>
          </a:xfrm>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8160" y="109728"/>
            <a:ext cx="941832" cy="941832"/>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388602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350"/>
          </a:p>
        </p:txBody>
      </p:sp>
      <p:sp>
        <p:nvSpPr>
          <p:cNvPr id="2" name="Title 1"/>
          <p:cNvSpPr>
            <a:spLocks noGrp="1"/>
          </p:cNvSpPr>
          <p:nvPr>
            <p:ph type="title"/>
          </p:nvPr>
        </p:nvSpPr>
        <p:spPr>
          <a:xfrm>
            <a:off x="513294" y="685800"/>
            <a:ext cx="2915409" cy="4038600"/>
          </a:xfrm>
        </p:spPr>
        <p:txBody>
          <a:bodyPr anchor="b">
            <a:noAutofit/>
          </a:bodyPr>
          <a:lstStyle>
            <a:lvl1pPr algn="l">
              <a:defRPr sz="3001" b="0"/>
            </a:lvl1pPr>
          </a:lstStyle>
          <a:p>
            <a:r>
              <a:rPr lang="en-US"/>
              <a:t>Click to edit Master title style</a:t>
            </a:r>
            <a:endParaRPr/>
          </a:p>
        </p:txBody>
      </p:sp>
      <p:sp>
        <p:nvSpPr>
          <p:cNvPr id="3" name="Content Placeholder 2"/>
          <p:cNvSpPr>
            <a:spLocks noGrp="1"/>
          </p:cNvSpPr>
          <p:nvPr>
            <p:ph idx="1"/>
          </p:nvPr>
        </p:nvSpPr>
        <p:spPr>
          <a:xfrm>
            <a:off x="4400506" y="685800"/>
            <a:ext cx="4230202" cy="5486400"/>
          </a:xfrm>
        </p:spPr>
        <p:txBody>
          <a:bodyPr>
            <a:normAutofit/>
          </a:bodyPr>
          <a:lstStyle>
            <a:lvl1pPr marL="231775" indent="-225425">
              <a:defRPr sz="1800"/>
            </a:lvl1pPr>
            <a:lvl2pPr marL="463550" indent="-230188">
              <a:defRPr sz="1500"/>
            </a:lvl2pPr>
            <a:lvl3pPr marL="682625" indent="-228600">
              <a:defRPr sz="1350"/>
            </a:lvl3pPr>
            <a:lvl4pPr marL="914400" indent="-228600">
              <a:defRPr sz="1200"/>
            </a:lvl4pPr>
            <a:lvl5pPr marL="1146175" indent="-228600">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513294" y="4876800"/>
            <a:ext cx="2915409" cy="1295400"/>
          </a:xfrm>
        </p:spPr>
        <p:txBody>
          <a:bodyPr>
            <a:normAutofit/>
          </a:bodyPr>
          <a:lstStyle>
            <a:lvl1pPr marL="0" indent="0">
              <a:spcBef>
                <a:spcPts val="0"/>
              </a:spcBef>
              <a:buNone/>
              <a:defRPr sz="1350"/>
            </a:lvl1pPr>
            <a:lvl2pPr marL="342997" indent="0">
              <a:buNone/>
              <a:defRPr sz="900"/>
            </a:lvl2pPr>
            <a:lvl3pPr marL="685994" indent="0">
              <a:buNone/>
              <a:defRPr sz="750"/>
            </a:lvl3pPr>
            <a:lvl4pPr marL="1028991" indent="0">
              <a:buNone/>
              <a:defRPr sz="675"/>
            </a:lvl4pPr>
            <a:lvl5pPr marL="1371989" indent="0">
              <a:buNone/>
              <a:defRPr sz="675"/>
            </a:lvl5pPr>
            <a:lvl6pPr marL="1714986" indent="0">
              <a:buNone/>
              <a:defRPr sz="675"/>
            </a:lvl6pPr>
            <a:lvl7pPr marL="2057983" indent="0">
              <a:buNone/>
              <a:defRPr sz="675"/>
            </a:lvl7pPr>
            <a:lvl8pPr marL="2400980" indent="0">
              <a:buNone/>
              <a:defRPr sz="675"/>
            </a:lvl8pPr>
            <a:lvl9pPr marL="2743977"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86ED4013-E791-46D9-A3FF-16102D8C6C90}" type="datetime1">
              <a:rPr lang="en-US" smtClean="0"/>
              <a:t>11/13/2018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
        <p:nvSpPr>
          <p:cNvPr id="10" name="Footer Placeholder 4"/>
          <p:cNvSpPr>
            <a:spLocks noGrp="1"/>
          </p:cNvSpPr>
          <p:nvPr>
            <p:ph type="ftr" sz="quarter" idx="11"/>
          </p:nvPr>
        </p:nvSpPr>
        <p:spPr>
          <a:xfrm>
            <a:off x="2" y="6447252"/>
            <a:ext cx="2801079" cy="410748"/>
          </a:xfrm>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sp>
        <p:nvSpPr>
          <p:cNvPr id="11" name="Rectangle 10"/>
          <p:cNvSpPr/>
          <p:nvPr userDrawn="1"/>
        </p:nvSpPr>
        <p:spPr>
          <a:xfrm>
            <a:off x="8138160" y="109728"/>
            <a:ext cx="941832" cy="941832"/>
          </a:xfrm>
          <a:prstGeom prst="rect">
            <a:avLst/>
          </a:prstGeom>
          <a:blipFill dpi="0" rotWithShape="1">
            <a:blip r:embed="rId2">
              <a:alphaModFix amt="9000"/>
            </a:blip>
            <a:srcRect/>
            <a:stretch>
              <a:fillRect/>
            </a:stretch>
          </a:blip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4" cstate="print">
            <a:extLst>
              <a:ext uri="{BEBA8EAE-BF5A-486C-A8C5-ECC9F3942E4B}">
                <a14:imgProps xmlns:a14="http://schemas.microsoft.com/office/drawing/2010/main">
                  <a14:imgLayer r:embed="rId15">
                    <a14:imgEffect>
                      <a14:artisticPhotocopy trans="20000"/>
                    </a14:imgEffect>
                  </a14:imgLayer>
                </a14:imgProps>
              </a:ext>
              <a:ext uri="{28A0092B-C50C-407E-A947-70E740481C1C}">
                <a14:useLocalDpi xmlns:a14="http://schemas.microsoft.com/office/drawing/2010/main" val="0"/>
              </a:ext>
            </a:extLst>
          </a:blip>
          <a:stretch>
            <a:fillRect/>
          </a:stretch>
        </p:blipFill>
        <p:spPr>
          <a:xfrm>
            <a:off x="7239000" y="274643"/>
            <a:ext cx="1846359" cy="4754557"/>
          </a:xfrm>
          <a:prstGeom prst="rect">
            <a:avLst/>
          </a:prstGeom>
          <a:effectLst>
            <a:reflection stA="17000" endPos="65000" dist="50800" dir="5400000" sy="-100000" algn="bl" rotWithShape="0"/>
          </a:effectLst>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047939">
            <a:off x="-646181" y="4073734"/>
            <a:ext cx="5769809" cy="4196933"/>
          </a:xfrm>
          <a:prstGeom prst="rect">
            <a:avLst/>
          </a:prstGeom>
          <a:effectLst>
            <a:softEdge rad="0"/>
          </a:effectLst>
          <a:scene3d>
            <a:camera prst="orthographicFront"/>
            <a:lightRig rig="threePt" dir="t"/>
          </a:scene3d>
          <a:sp3d prstMaterial="clear"/>
        </p:spPr>
      </p:pic>
      <p:sp>
        <p:nvSpPr>
          <p:cNvPr id="2" name="Title Placeholder 1"/>
          <p:cNvSpPr>
            <a:spLocks noGrp="1"/>
          </p:cNvSpPr>
          <p:nvPr>
            <p:ph type="title"/>
          </p:nvPr>
        </p:nvSpPr>
        <p:spPr>
          <a:xfrm>
            <a:off x="924584" y="274638"/>
            <a:ext cx="7762215" cy="848203"/>
          </a:xfrm>
          <a:prstGeom prst="rect">
            <a:avLst/>
          </a:prstGeom>
        </p:spPr>
        <p:txBody>
          <a:bodyPr vert="horz" lIns="91440" tIns="45720" rIns="91440" bIns="45720" rtlCol="0" anchor="t"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381001" y="1289502"/>
            <a:ext cx="8305798" cy="48826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838964" y="6471652"/>
            <a:ext cx="1047467" cy="180974"/>
          </a:xfrm>
          <a:prstGeom prst="rect">
            <a:avLst/>
          </a:prstGeom>
        </p:spPr>
        <p:txBody>
          <a:bodyPr vert="horz" lIns="91440" tIns="45720" rIns="91440" bIns="45720" rtlCol="0" anchor="ctr"/>
          <a:lstStyle>
            <a:lvl1pPr algn="r">
              <a:defRPr sz="750">
                <a:solidFill>
                  <a:schemeClr val="tx1"/>
                </a:solidFill>
              </a:defRPr>
            </a:lvl1pPr>
          </a:lstStyle>
          <a:p>
            <a:fld id="{A95C7C1E-0F71-47D9-ADDD-801758FD94CE}" type="datetime1">
              <a:rPr lang="en-US" smtClean="0"/>
              <a:t>11/13/2018</a:t>
            </a:fld>
            <a:endParaRPr/>
          </a:p>
        </p:txBody>
      </p:sp>
      <p:sp>
        <p:nvSpPr>
          <p:cNvPr id="5" name="Footer Placeholder 4"/>
          <p:cNvSpPr>
            <a:spLocks noGrp="1"/>
          </p:cNvSpPr>
          <p:nvPr>
            <p:ph type="ftr" sz="quarter" idx="3"/>
          </p:nvPr>
        </p:nvSpPr>
        <p:spPr>
          <a:xfrm>
            <a:off x="2" y="6447252"/>
            <a:ext cx="2801079" cy="410748"/>
          </a:xfrm>
          <a:prstGeom prst="rect">
            <a:avLst/>
          </a:prstGeom>
        </p:spPr>
        <p:txBody>
          <a:bodyPr vert="horz" lIns="91440" tIns="45720" rIns="91440" bIns="45720" rtlCol="0" anchor="ctr"/>
          <a:lstStyle>
            <a:lvl1pPr algn="l">
              <a:defRPr sz="750" cap="all" baseline="0">
                <a:solidFill>
                  <a:schemeClr val="tx1"/>
                </a:solidFill>
              </a:defRPr>
            </a:lvl1pPr>
          </a:lstStyle>
          <a:p>
            <a:pPr algn="ctr"/>
            <a:r>
              <a:rPr lang="en-US" dirty="0"/>
              <a:t>Working Together to Save Lives and Property</a:t>
            </a:r>
          </a:p>
          <a:p>
            <a:pPr algn="ctr"/>
            <a:r>
              <a:rPr lang="en-US" dirty="0"/>
              <a:t>•</a:t>
            </a:r>
            <a:r>
              <a:rPr lang="en-US" i="1" dirty="0"/>
              <a:t>Prepare </a:t>
            </a:r>
            <a:r>
              <a:rPr lang="en-US" dirty="0"/>
              <a:t>•</a:t>
            </a:r>
            <a:r>
              <a:rPr lang="en-US" i="1" dirty="0"/>
              <a:t>Support </a:t>
            </a:r>
            <a:r>
              <a:rPr lang="en-US" dirty="0"/>
              <a:t>•</a:t>
            </a:r>
            <a:r>
              <a:rPr lang="en-US" i="1" dirty="0"/>
              <a:t>Recover</a:t>
            </a:r>
          </a:p>
          <a:p>
            <a:endParaRPr lang="en-US" dirty="0"/>
          </a:p>
        </p:txBody>
      </p:sp>
      <p:sp>
        <p:nvSpPr>
          <p:cNvPr id="6" name="Slide Number Placeholder 5"/>
          <p:cNvSpPr>
            <a:spLocks noGrp="1"/>
          </p:cNvSpPr>
          <p:nvPr>
            <p:ph type="sldNum" sz="quarter" idx="4"/>
          </p:nvPr>
        </p:nvSpPr>
        <p:spPr>
          <a:xfrm>
            <a:off x="3028955" y="6677026"/>
            <a:ext cx="857474" cy="180974"/>
          </a:xfrm>
          <a:prstGeom prst="rect">
            <a:avLst/>
          </a:prstGeom>
        </p:spPr>
        <p:txBody>
          <a:bodyPr vert="horz" lIns="91440" tIns="45720" rIns="91440" bIns="45720" rtlCol="0" anchor="ctr"/>
          <a:lstStyle>
            <a:lvl1pPr algn="r">
              <a:defRPr sz="750">
                <a:solidFill>
                  <a:schemeClr val="tx1"/>
                </a:solidFill>
              </a:defRPr>
            </a:lvl1pPr>
          </a:lstStyle>
          <a:p>
            <a:fld id="{F36C87F6-986D-49E6-AF40-1B3A1EE8064D}" type="slidenum">
              <a:rPr/>
              <a:pPr/>
              <a:t>‹#›</a:t>
            </a:fld>
            <a:endParaRPr/>
          </a:p>
        </p:txBody>
      </p:sp>
      <p:pic>
        <p:nvPicPr>
          <p:cNvPr id="8" name="Picture 7"/>
          <p:cNvPicPr>
            <a:picLocks noChangeAspect="1"/>
          </p:cNvPicPr>
          <p:nvPr userDrawn="1"/>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0" y="107977"/>
            <a:ext cx="924584" cy="942385"/>
          </a:xfrm>
          <a:prstGeom prst="rect">
            <a:avLst/>
          </a:prstGeom>
          <a:effectLst>
            <a:reflection stA="25000" endPos="65000" dist="50800" dir="5400000" sy="-100000" algn="bl" rotWithShape="0"/>
          </a:effectLst>
        </p:spPr>
      </p:pic>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994" rtl="0" eaLnBrk="1" latinLnBrk="0" hangingPunct="1">
        <a:lnSpc>
          <a:spcPct val="90000"/>
        </a:lnSpc>
        <a:spcBef>
          <a:spcPct val="0"/>
        </a:spcBef>
        <a:buNone/>
        <a:defRPr sz="3001" b="1" kern="1200" cap="all" baseline="0">
          <a:solidFill>
            <a:schemeClr val="tx1">
              <a:lumMod val="50000"/>
            </a:schemeClr>
          </a:solidFill>
          <a:latin typeface="Arial" panose="020B0604020202020204" pitchFamily="34" charset="0"/>
          <a:ea typeface="+mj-ea"/>
          <a:cs typeface="Arial" panose="020B0604020202020204" pitchFamily="34" charset="0"/>
        </a:defRPr>
      </a:lvl1pPr>
    </p:titleStyle>
    <p:bodyStyle>
      <a:lvl1pPr marL="51435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kumimoji="0" lang="en-US" sz="3200" b="0" i="0" u="none" strike="noStrike" kern="1200" cap="small"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lumMod val="75000"/>
            </a:schemeClr>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lumMod val="75000"/>
            </a:schemeClr>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lumMod val="75000"/>
            </a:schemeClr>
          </a:solidFill>
          <a:latin typeface="Arial" panose="020B0604020202020204" pitchFamily="34" charset="0"/>
          <a:ea typeface="+mn-ea"/>
          <a:cs typeface="Arial" panose="020B0604020202020204" pitchFamily="34" charset="0"/>
        </a:defRPr>
      </a:lvl5pPr>
      <a:lvl6pPr marL="1063291" indent="-171499" algn="l" defTabSz="685994" rtl="0" eaLnBrk="1" latinLnBrk="0" hangingPunct="1">
        <a:spcBef>
          <a:spcPts val="450"/>
        </a:spcBef>
        <a:buSzPct val="80000"/>
        <a:buFont typeface="Arial" pitchFamily="34" charset="0"/>
        <a:buChar char="•"/>
        <a:defRPr sz="1200" kern="1200">
          <a:solidFill>
            <a:schemeClr val="tx1"/>
          </a:solidFill>
          <a:latin typeface="+mn-lt"/>
          <a:ea typeface="+mn-ea"/>
          <a:cs typeface="+mn-cs"/>
        </a:defRPr>
      </a:lvl6pPr>
      <a:lvl7pPr marL="1234789" indent="-171499" algn="l" defTabSz="685994" rtl="0" eaLnBrk="1" latinLnBrk="0" hangingPunct="1">
        <a:spcBef>
          <a:spcPts val="450"/>
        </a:spcBef>
        <a:buSzPct val="80000"/>
        <a:buFont typeface="Arial" pitchFamily="34" charset="0"/>
        <a:buChar char="•"/>
        <a:defRPr sz="1200" kern="1200">
          <a:solidFill>
            <a:schemeClr val="tx1"/>
          </a:solidFill>
          <a:latin typeface="+mn-lt"/>
          <a:ea typeface="+mn-ea"/>
          <a:cs typeface="+mn-cs"/>
        </a:defRPr>
      </a:lvl7pPr>
      <a:lvl8pPr marL="1406288" indent="-171499" algn="l" defTabSz="685994" rtl="0" eaLnBrk="1" latinLnBrk="0" hangingPunct="1">
        <a:spcBef>
          <a:spcPts val="450"/>
        </a:spcBef>
        <a:buSzPct val="80000"/>
        <a:buFont typeface="Arial" pitchFamily="34" charset="0"/>
        <a:buChar char="•"/>
        <a:defRPr sz="1200" kern="1200">
          <a:solidFill>
            <a:schemeClr val="tx1"/>
          </a:solidFill>
          <a:latin typeface="+mn-lt"/>
          <a:ea typeface="+mn-ea"/>
          <a:cs typeface="+mn-cs"/>
        </a:defRPr>
      </a:lvl8pPr>
      <a:lvl9pPr marL="1577787" indent="-171499" algn="l" defTabSz="685994" rtl="0" eaLnBrk="1" latinLnBrk="0" hangingPunct="1">
        <a:spcBef>
          <a:spcPts val="450"/>
        </a:spcBef>
        <a:buSzPct val="80000"/>
        <a:buFont typeface="Arial" pitchFamily="34" charset="0"/>
        <a:buChar char="•"/>
        <a:defRPr sz="1200" kern="1200" baseline="0">
          <a:solidFill>
            <a:schemeClr val="tx1"/>
          </a:solidFill>
          <a:latin typeface="+mn-lt"/>
          <a:ea typeface="+mn-ea"/>
          <a:cs typeface="+mn-cs"/>
        </a:defRPr>
      </a:lvl9pPr>
    </p:bodyStyle>
    <p:otherStyle>
      <a:defPPr>
        <a:defRPr/>
      </a:defPPr>
      <a:lvl1pPr marL="0" algn="l" defTabSz="685994" rtl="0" eaLnBrk="1" latinLnBrk="0" hangingPunct="1">
        <a:defRPr sz="1350" kern="1200">
          <a:solidFill>
            <a:schemeClr val="tx1"/>
          </a:solidFill>
          <a:latin typeface="+mn-lt"/>
          <a:ea typeface="+mn-ea"/>
          <a:cs typeface="+mn-cs"/>
        </a:defRPr>
      </a:lvl1pPr>
      <a:lvl2pPr marL="342997" algn="l" defTabSz="685994" rtl="0" eaLnBrk="1" latinLnBrk="0" hangingPunct="1">
        <a:defRPr sz="1350" kern="1200">
          <a:solidFill>
            <a:schemeClr val="tx1"/>
          </a:solidFill>
          <a:latin typeface="+mn-lt"/>
          <a:ea typeface="+mn-ea"/>
          <a:cs typeface="+mn-cs"/>
        </a:defRPr>
      </a:lvl2pPr>
      <a:lvl3pPr marL="685994" algn="l" defTabSz="685994" rtl="0" eaLnBrk="1" latinLnBrk="0" hangingPunct="1">
        <a:defRPr sz="1350" kern="1200">
          <a:solidFill>
            <a:schemeClr val="tx1"/>
          </a:solidFill>
          <a:latin typeface="+mn-lt"/>
          <a:ea typeface="+mn-ea"/>
          <a:cs typeface="+mn-cs"/>
        </a:defRPr>
      </a:lvl3pPr>
      <a:lvl4pPr marL="1028991" algn="l" defTabSz="685994" rtl="0" eaLnBrk="1" latinLnBrk="0" hangingPunct="1">
        <a:defRPr sz="1350" kern="1200">
          <a:solidFill>
            <a:schemeClr val="tx1"/>
          </a:solidFill>
          <a:latin typeface="+mn-lt"/>
          <a:ea typeface="+mn-ea"/>
          <a:cs typeface="+mn-cs"/>
        </a:defRPr>
      </a:lvl4pPr>
      <a:lvl5pPr marL="1371989" algn="l" defTabSz="685994" rtl="0" eaLnBrk="1" latinLnBrk="0" hangingPunct="1">
        <a:defRPr sz="1350" kern="1200">
          <a:solidFill>
            <a:schemeClr val="tx1"/>
          </a:solidFill>
          <a:latin typeface="+mn-lt"/>
          <a:ea typeface="+mn-ea"/>
          <a:cs typeface="+mn-cs"/>
        </a:defRPr>
      </a:lvl5pPr>
      <a:lvl6pPr marL="1714986" algn="l" defTabSz="685994" rtl="0" eaLnBrk="1" latinLnBrk="0" hangingPunct="1">
        <a:defRPr sz="1350" kern="1200">
          <a:solidFill>
            <a:schemeClr val="tx1"/>
          </a:solidFill>
          <a:latin typeface="+mn-lt"/>
          <a:ea typeface="+mn-ea"/>
          <a:cs typeface="+mn-cs"/>
        </a:defRPr>
      </a:lvl6pPr>
      <a:lvl7pPr marL="2057983" algn="l" defTabSz="685994" rtl="0" eaLnBrk="1" latinLnBrk="0" hangingPunct="1">
        <a:defRPr sz="1350" kern="1200">
          <a:solidFill>
            <a:schemeClr val="tx1"/>
          </a:solidFill>
          <a:latin typeface="+mn-lt"/>
          <a:ea typeface="+mn-ea"/>
          <a:cs typeface="+mn-cs"/>
        </a:defRPr>
      </a:lvl7pPr>
      <a:lvl8pPr marL="2400980" algn="l" defTabSz="685994" rtl="0" eaLnBrk="1" latinLnBrk="0" hangingPunct="1">
        <a:defRPr sz="1350" kern="1200">
          <a:solidFill>
            <a:schemeClr val="tx1"/>
          </a:solidFill>
          <a:latin typeface="+mn-lt"/>
          <a:ea typeface="+mn-ea"/>
          <a:cs typeface="+mn-cs"/>
        </a:defRPr>
      </a:lvl8pPr>
      <a:lvl9pPr marL="2743977" algn="l" defTabSz="685994"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oleObject" Target="../embeddings/oleObject2.bin"/><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emf"/><Relationship Id="rId5" Type="http://schemas.openxmlformats.org/officeDocument/2006/relationships/oleObject" Target="../embeddings/oleObject4.bin"/><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6.emf"/><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cap="none"/>
              <a:t>Delaware’s ArcGIS App for REP using </a:t>
            </a:r>
            <a:r>
              <a:rPr lang="en-US" sz="4000" cap="none" dirty="0" err="1"/>
              <a:t>FirstMap</a:t>
            </a:r>
          </a:p>
        </p:txBody>
      </p:sp>
      <p:sp>
        <p:nvSpPr>
          <p:cNvPr id="3" name="Subtitle 2"/>
          <p:cNvSpPr>
            <a:spLocks noGrp="1"/>
          </p:cNvSpPr>
          <p:nvPr>
            <p:ph type="subTitle" idx="1"/>
          </p:nvPr>
        </p:nvSpPr>
        <p:spPr/>
        <p:txBody>
          <a:bodyPr>
            <a:normAutofit/>
          </a:bodyPr>
          <a:lstStyle/>
          <a:p>
            <a:pPr marL="285750" indent="-285750" algn="r">
              <a:buFontTx/>
              <a:buChar char="-"/>
            </a:pPr>
            <a:r>
              <a:rPr lang="en-US" sz="1800" dirty="0" smtClean="0"/>
              <a:t>Mid-Atlantic States </a:t>
            </a:r>
            <a:r>
              <a:rPr lang="en-US" sz="1800" dirty="0" err="1" smtClean="0"/>
              <a:t>RadCon</a:t>
            </a:r>
            <a:r>
              <a:rPr lang="en-US" sz="1800" dirty="0" smtClean="0"/>
              <a:t> Conference 2018</a:t>
            </a:r>
            <a:endParaRPr lang="en-US" sz="1800" dirty="0"/>
          </a:p>
          <a:p>
            <a:pPr marL="285750" indent="-285750" algn="r">
              <a:buFontTx/>
              <a:buChar char="-"/>
            </a:pPr>
            <a:r>
              <a:rPr lang="en-US" sz="1800" dirty="0" smtClean="0"/>
              <a:t>Frieda Fisher-Tyler, MHS, CIH</a:t>
            </a:r>
            <a:endParaRPr lang="en-US" sz="1800" dirty="0"/>
          </a:p>
        </p:txBody>
      </p:sp>
      <p:sp>
        <p:nvSpPr>
          <p:cNvPr id="4" name="Date Placeholder 3"/>
          <p:cNvSpPr>
            <a:spLocks noGrp="1"/>
          </p:cNvSpPr>
          <p:nvPr>
            <p:ph type="dt" sz="half" idx="10"/>
          </p:nvPr>
        </p:nvSpPr>
        <p:spPr/>
        <p:txBody>
          <a:bodyPr/>
          <a:lstStyle/>
          <a:p>
            <a:fld id="{096C611B-89E1-41F7-A7A5-7B89305FA0E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a:t>
            </a:r>
            <a:r>
              <a:rPr lang="en-US"/>
              <a:t>•</a:t>
            </a:r>
            <a:r>
              <a:rPr lang="en-US" i="1"/>
              <a:t>Support </a:t>
            </a:r>
            <a:r>
              <a:rPr lang="en-US"/>
              <a:t>•</a:t>
            </a:r>
            <a:r>
              <a:rPr lang="en-US" i="1"/>
              <a:t>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1</a:t>
            </a:fld>
            <a:endParaRPr lang="en-US"/>
          </a:p>
        </p:txBody>
      </p:sp>
    </p:spTree>
    <p:extLst>
      <p:ext uri="{BB962C8B-B14F-4D97-AF65-F5344CB8AC3E}">
        <p14:creationId xmlns:p14="http://schemas.microsoft.com/office/powerpoint/2010/main" val="36442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D440-1407-4A76-B78C-72A2285CA2E9}"/>
              </a:ext>
            </a:extLst>
          </p:cNvPr>
          <p:cNvSpPr>
            <a:spLocks noGrp="1"/>
          </p:cNvSpPr>
          <p:nvPr>
            <p:ph type="title"/>
          </p:nvPr>
        </p:nvSpPr>
        <p:spPr/>
        <p:txBody>
          <a:bodyPr/>
          <a:lstStyle/>
          <a:p>
            <a:endParaRPr lang="en-US"/>
          </a:p>
        </p:txBody>
      </p:sp>
      <p:pic>
        <p:nvPicPr>
          <p:cNvPr id="7" name="Picture 7" descr="Idea&#10;&#10;Description generated with high confidence">
            <a:extLst>
              <a:ext uri="{FF2B5EF4-FFF2-40B4-BE49-F238E27FC236}">
                <a16:creationId xmlns:a16="http://schemas.microsoft.com/office/drawing/2014/main" id="{6F366CF9-C4F2-442D-952F-0165512DA0F5}"/>
              </a:ext>
            </a:extLst>
          </p:cNvPr>
          <p:cNvPicPr>
            <a:picLocks noGrp="1" noChangeAspect="1"/>
          </p:cNvPicPr>
          <p:nvPr>
            <p:ph idx="1"/>
          </p:nvPr>
        </p:nvPicPr>
        <p:blipFill>
          <a:blip r:embed="rId3"/>
          <a:stretch>
            <a:fillRect/>
          </a:stretch>
        </p:blipFill>
        <p:spPr>
          <a:xfrm flipH="1">
            <a:off x="200105" y="2161104"/>
            <a:ext cx="2607593" cy="3477696"/>
          </a:xfrm>
          <a:prstGeom prst="rect">
            <a:avLst/>
          </a:prstGeom>
        </p:spPr>
      </p:pic>
      <p:sp>
        <p:nvSpPr>
          <p:cNvPr id="4" name="Date Placeholder 3">
            <a:extLst>
              <a:ext uri="{FF2B5EF4-FFF2-40B4-BE49-F238E27FC236}">
                <a16:creationId xmlns:a16="http://schemas.microsoft.com/office/drawing/2014/main" id="{1E38CAAD-B522-4737-8FB9-9D6D0B9C98D4}"/>
              </a:ext>
            </a:extLst>
          </p:cNvPr>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a:extLst>
              <a:ext uri="{FF2B5EF4-FFF2-40B4-BE49-F238E27FC236}">
                <a16:creationId xmlns:a16="http://schemas.microsoft.com/office/drawing/2014/main" id="{8ED0FDB6-CD4B-4774-9F77-BF91CD4CB28E}"/>
              </a:ext>
            </a:extLst>
          </p:cNvPr>
          <p:cNvSpPr>
            <a:spLocks noGrp="1"/>
          </p:cNvSpPr>
          <p:nvPr>
            <p:ph type="ftr" sz="quarter" idx="11"/>
          </p:nvPr>
        </p:nvSpPr>
        <p:spPr/>
        <p:txBody>
          <a:bodyPr/>
          <a:lstStyle/>
          <a:p>
            <a:pPr algn="ctr"/>
            <a:r>
              <a:rPr lang="en-US" smtClean="0"/>
              <a:t>Working Together to Save Lives and Property</a:t>
            </a:r>
          </a:p>
          <a:p>
            <a:pPr algn="ctr"/>
            <a:r>
              <a:rPr lang="en-US" smtClean="0"/>
              <a:t>•</a:t>
            </a:r>
            <a:r>
              <a:rPr lang="en-US" i="1" smtClean="0"/>
              <a:t>Prepare •Support •Recover</a:t>
            </a:r>
          </a:p>
          <a:p>
            <a:endParaRPr lang="en-US" dirty="0"/>
          </a:p>
        </p:txBody>
      </p:sp>
      <p:sp>
        <p:nvSpPr>
          <p:cNvPr id="6" name="Slide Number Placeholder 5">
            <a:extLst>
              <a:ext uri="{FF2B5EF4-FFF2-40B4-BE49-F238E27FC236}">
                <a16:creationId xmlns:a16="http://schemas.microsoft.com/office/drawing/2014/main" id="{90C24069-61D2-4B0C-A194-C200333D4059}"/>
              </a:ext>
            </a:extLst>
          </p:cNvPr>
          <p:cNvSpPr>
            <a:spLocks noGrp="1"/>
          </p:cNvSpPr>
          <p:nvPr>
            <p:ph type="sldNum" sz="quarter" idx="12"/>
          </p:nvPr>
        </p:nvSpPr>
        <p:spPr/>
        <p:txBody>
          <a:bodyPr/>
          <a:lstStyle/>
          <a:p>
            <a:fld id="{F36C87F6-986D-49E6-AF40-1B3A1EE8064D}" type="slidenum">
              <a:rPr lang="en-US" smtClean="0"/>
              <a:t>10</a:t>
            </a:fld>
            <a:endParaRPr lang="en-US"/>
          </a:p>
        </p:txBody>
      </p:sp>
      <p:sp>
        <p:nvSpPr>
          <p:cNvPr id="9" name="Speech Bubble: Rectangle with Corners Rounded 8">
            <a:extLst>
              <a:ext uri="{FF2B5EF4-FFF2-40B4-BE49-F238E27FC236}">
                <a16:creationId xmlns:a16="http://schemas.microsoft.com/office/drawing/2014/main" id="{0E241D9A-7C29-4B37-82EB-7E441A2E3CB1}"/>
              </a:ext>
            </a:extLst>
          </p:cNvPr>
          <p:cNvSpPr/>
          <p:nvPr/>
        </p:nvSpPr>
        <p:spPr>
          <a:xfrm>
            <a:off x="1772362" y="1065729"/>
            <a:ext cx="2259931" cy="1670050"/>
          </a:xfrm>
          <a:prstGeom prst="wedgeRoundRectCallout">
            <a:avLst/>
          </a:prstGeom>
          <a:solidFill>
            <a:schemeClr val="tx1">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can build an app for that!</a:t>
            </a:r>
          </a:p>
          <a:p>
            <a:pPr algn="r"/>
            <a:r>
              <a:rPr lang="en-US" sz="2400" dirty="0"/>
              <a:t>-</a:t>
            </a:r>
            <a:r>
              <a:rPr lang="en-US" sz="2400" dirty="0" err="1"/>
              <a:t>esri</a:t>
            </a:r>
          </a:p>
        </p:txBody>
      </p:sp>
      <p:sp>
        <p:nvSpPr>
          <p:cNvPr id="12" name="Content Placeholder 3"/>
          <p:cNvSpPr txBox="1">
            <a:spLocks/>
          </p:cNvSpPr>
          <p:nvPr/>
        </p:nvSpPr>
        <p:spPr>
          <a:xfrm>
            <a:off x="4032293" y="1287751"/>
            <a:ext cx="4654505" cy="4884449"/>
          </a:xfrm>
          <a:prstGeom prst="rect">
            <a:avLst/>
          </a:prstGeom>
        </p:spPr>
        <p:txBody>
          <a:bodyPr/>
          <a:lstStyle>
            <a:lvl1pPr marL="51435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kumimoji="0" lang="en-US" sz="3200" b="0" i="0" u="none" strike="noStrike" kern="1200" cap="small"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lumMod val="75000"/>
                  </a:schemeClr>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lumMod val="75000"/>
                  </a:schemeClr>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lumMod val="75000"/>
                  </a:schemeClr>
                </a:solidFill>
                <a:latin typeface="Arial" panose="020B0604020202020204" pitchFamily="34" charset="0"/>
                <a:ea typeface="+mn-ea"/>
                <a:cs typeface="Arial" panose="020B0604020202020204" pitchFamily="34" charset="0"/>
              </a:defRPr>
            </a:lvl5pPr>
            <a:lvl6pPr marL="1063291" indent="-171499" algn="l" defTabSz="685994" rtl="0" eaLnBrk="1" latinLnBrk="0" hangingPunct="1">
              <a:spcBef>
                <a:spcPts val="450"/>
              </a:spcBef>
              <a:buSzPct val="80000"/>
              <a:buFont typeface="Arial" pitchFamily="34" charset="0"/>
              <a:buChar char="•"/>
              <a:defRPr sz="1200" kern="1200">
                <a:solidFill>
                  <a:schemeClr val="tx1"/>
                </a:solidFill>
                <a:latin typeface="+mn-lt"/>
                <a:ea typeface="+mn-ea"/>
                <a:cs typeface="+mn-cs"/>
              </a:defRPr>
            </a:lvl6pPr>
            <a:lvl7pPr marL="1234789" indent="-171499" algn="l" defTabSz="685994" rtl="0" eaLnBrk="1" latinLnBrk="0" hangingPunct="1">
              <a:spcBef>
                <a:spcPts val="450"/>
              </a:spcBef>
              <a:buSzPct val="80000"/>
              <a:buFont typeface="Arial" pitchFamily="34" charset="0"/>
              <a:buChar char="•"/>
              <a:defRPr sz="1200" kern="1200">
                <a:solidFill>
                  <a:schemeClr val="tx1"/>
                </a:solidFill>
                <a:latin typeface="+mn-lt"/>
                <a:ea typeface="+mn-ea"/>
                <a:cs typeface="+mn-cs"/>
              </a:defRPr>
            </a:lvl7pPr>
            <a:lvl8pPr marL="1406288" indent="-171499" algn="l" defTabSz="685994" rtl="0" eaLnBrk="1" latinLnBrk="0" hangingPunct="1">
              <a:spcBef>
                <a:spcPts val="450"/>
              </a:spcBef>
              <a:buSzPct val="80000"/>
              <a:buFont typeface="Arial" pitchFamily="34" charset="0"/>
              <a:buChar char="•"/>
              <a:defRPr sz="1200" kern="1200">
                <a:solidFill>
                  <a:schemeClr val="tx1"/>
                </a:solidFill>
                <a:latin typeface="+mn-lt"/>
                <a:ea typeface="+mn-ea"/>
                <a:cs typeface="+mn-cs"/>
              </a:defRPr>
            </a:lvl8pPr>
            <a:lvl9pPr marL="1577787" indent="-171499" algn="l" defTabSz="685994" rtl="0" eaLnBrk="1" latinLnBrk="0" hangingPunct="1">
              <a:spcBef>
                <a:spcPts val="450"/>
              </a:spcBef>
              <a:buSzPct val="80000"/>
              <a:buFont typeface="Arial" pitchFamily="34" charset="0"/>
              <a:buChar char="•"/>
              <a:defRPr sz="1200" kern="1200" baseline="0">
                <a:solidFill>
                  <a:schemeClr val="tx1"/>
                </a:solidFill>
                <a:latin typeface="+mn-lt"/>
                <a:ea typeface="+mn-ea"/>
                <a:cs typeface="+mn-cs"/>
              </a:defRPr>
            </a:lvl9pPr>
          </a:lstStyle>
          <a:p>
            <a:r>
              <a:rPr lang="en-US" sz="3600" dirty="0" smtClean="0"/>
              <a:t>ESRI</a:t>
            </a:r>
          </a:p>
          <a:p>
            <a:pPr lvl="1"/>
            <a:r>
              <a:rPr lang="en-US" sz="2800" dirty="0" smtClean="0"/>
              <a:t>Delaware’s GIS </a:t>
            </a:r>
            <a:r>
              <a:rPr lang="en-US" sz="2800" dirty="0"/>
              <a:t>software </a:t>
            </a:r>
            <a:r>
              <a:rPr lang="en-US" sz="2800" dirty="0" smtClean="0"/>
              <a:t>provider</a:t>
            </a:r>
            <a:endParaRPr lang="en-US" sz="2800" dirty="0"/>
          </a:p>
          <a:p>
            <a:pPr lvl="1"/>
            <a:r>
              <a:rPr lang="en-US" sz="2800" dirty="0" smtClean="0"/>
              <a:t>Built demo application </a:t>
            </a:r>
            <a:r>
              <a:rPr lang="en-US" sz="2800" dirty="0"/>
              <a:t>to show what was </a:t>
            </a:r>
            <a:r>
              <a:rPr lang="en-US" sz="2800" dirty="0" smtClean="0"/>
              <a:t>possible</a:t>
            </a:r>
            <a:endParaRPr lang="en-US" sz="2800" dirty="0"/>
          </a:p>
          <a:p>
            <a:pPr lvl="1"/>
            <a:r>
              <a:rPr lang="en-US" sz="2800" dirty="0" smtClean="0"/>
              <a:t>App use </a:t>
            </a:r>
            <a:r>
              <a:rPr lang="en-US" sz="2800" dirty="0"/>
              <a:t>demonstrated during exercise</a:t>
            </a:r>
          </a:p>
          <a:p>
            <a:pPr lvl="1"/>
            <a:r>
              <a:rPr lang="en-US" sz="2800" dirty="0"/>
              <a:t>Solid proof of concept, but needed more…</a:t>
            </a:r>
          </a:p>
        </p:txBody>
      </p:sp>
    </p:spTree>
    <p:extLst>
      <p:ext uri="{BB962C8B-B14F-4D97-AF65-F5344CB8AC3E}">
        <p14:creationId xmlns:p14="http://schemas.microsoft.com/office/powerpoint/2010/main" val="53773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D440-1407-4A76-B78C-72A2285CA2E9}"/>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1E38CAAD-B522-4737-8FB9-9D6D0B9C98D4}"/>
              </a:ext>
            </a:extLst>
          </p:cNvPr>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a:extLst>
              <a:ext uri="{FF2B5EF4-FFF2-40B4-BE49-F238E27FC236}">
                <a16:creationId xmlns:a16="http://schemas.microsoft.com/office/drawing/2014/main" id="{8ED0FDB6-CD4B-4774-9F77-BF91CD4CB28E}"/>
              </a:ext>
            </a:extLst>
          </p:cNvPr>
          <p:cNvSpPr>
            <a:spLocks noGrp="1"/>
          </p:cNvSpPr>
          <p:nvPr>
            <p:ph type="ftr" sz="quarter" idx="11"/>
          </p:nvPr>
        </p:nvSpPr>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sp>
        <p:nvSpPr>
          <p:cNvPr id="6" name="Slide Number Placeholder 5">
            <a:extLst>
              <a:ext uri="{FF2B5EF4-FFF2-40B4-BE49-F238E27FC236}">
                <a16:creationId xmlns:a16="http://schemas.microsoft.com/office/drawing/2014/main" id="{90C24069-61D2-4B0C-A194-C200333D4059}"/>
              </a:ext>
            </a:extLst>
          </p:cNvPr>
          <p:cNvSpPr>
            <a:spLocks noGrp="1"/>
          </p:cNvSpPr>
          <p:nvPr>
            <p:ph type="sldNum" sz="quarter" idx="12"/>
          </p:nvPr>
        </p:nvSpPr>
        <p:spPr/>
        <p:txBody>
          <a:bodyPr/>
          <a:lstStyle/>
          <a:p>
            <a:fld id="{F36C87F6-986D-49E6-AF40-1B3A1EE8064D}" type="slidenum">
              <a:rPr lang="en-US"/>
              <a:t>11</a:t>
            </a:fld>
            <a:endParaRPr lang="en-US"/>
          </a:p>
        </p:txBody>
      </p:sp>
      <p:pic>
        <p:nvPicPr>
          <p:cNvPr id="13" name="Picture 13" descr="A picture containing indoor, wall, toy&#10;&#10;Description generated with high confidence">
            <a:extLst>
              <a:ext uri="{FF2B5EF4-FFF2-40B4-BE49-F238E27FC236}">
                <a16:creationId xmlns:a16="http://schemas.microsoft.com/office/drawing/2014/main" id="{3D6C7F02-1655-4AC7-ABC3-AF39FCAB6C85}"/>
              </a:ext>
            </a:extLst>
          </p:cNvPr>
          <p:cNvPicPr>
            <a:picLocks noChangeAspect="1"/>
          </p:cNvPicPr>
          <p:nvPr/>
        </p:nvPicPr>
        <p:blipFill>
          <a:blip r:embed="rId3"/>
          <a:stretch>
            <a:fillRect/>
          </a:stretch>
        </p:blipFill>
        <p:spPr>
          <a:xfrm>
            <a:off x="5936461" y="2366974"/>
            <a:ext cx="3001234" cy="2428656"/>
          </a:xfrm>
          <a:prstGeom prst="rect">
            <a:avLst/>
          </a:prstGeom>
        </p:spPr>
      </p:pic>
      <p:sp>
        <p:nvSpPr>
          <p:cNvPr id="16" name="Speech Bubble: Rectangle with Corners Rounded 15">
            <a:extLst>
              <a:ext uri="{FF2B5EF4-FFF2-40B4-BE49-F238E27FC236}">
                <a16:creationId xmlns:a16="http://schemas.microsoft.com/office/drawing/2014/main" id="{92399B89-F3EA-4FFE-957C-70D9E073D78F}"/>
              </a:ext>
            </a:extLst>
          </p:cNvPr>
          <p:cNvSpPr/>
          <p:nvPr/>
        </p:nvSpPr>
        <p:spPr>
          <a:xfrm flipH="1">
            <a:off x="4635724" y="778049"/>
            <a:ext cx="2513905" cy="1670050"/>
          </a:xfrm>
          <a:prstGeom prst="wedgeRoundRectCallou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have tools and can help with that!</a:t>
            </a:r>
            <a:endParaRPr lang="en-US" dirty="0"/>
          </a:p>
          <a:p>
            <a:pPr algn="r"/>
            <a:r>
              <a:rPr lang="en-US" sz="2400" dirty="0"/>
              <a:t>- </a:t>
            </a:r>
            <a:r>
              <a:rPr lang="en-US" sz="2400" dirty="0" err="1"/>
              <a:t>FirstMap</a:t>
            </a:r>
          </a:p>
        </p:txBody>
      </p:sp>
      <p:sp>
        <p:nvSpPr>
          <p:cNvPr id="3" name="Content Placeholder 2"/>
          <p:cNvSpPr>
            <a:spLocks noGrp="1"/>
          </p:cNvSpPr>
          <p:nvPr>
            <p:ph idx="1"/>
          </p:nvPr>
        </p:nvSpPr>
        <p:spPr>
          <a:xfrm>
            <a:off x="381001" y="1289502"/>
            <a:ext cx="5555460" cy="4882698"/>
          </a:xfrm>
        </p:spPr>
        <p:txBody>
          <a:bodyPr>
            <a:normAutofit lnSpcReduction="10000"/>
          </a:bodyPr>
          <a:lstStyle/>
          <a:p>
            <a:r>
              <a:rPr lang="en-US" dirty="0" err="1" smtClean="0"/>
              <a:t>FirstMap</a:t>
            </a:r>
            <a:endParaRPr lang="en-US" dirty="0" smtClean="0"/>
          </a:p>
          <a:p>
            <a:pPr lvl="1"/>
            <a:r>
              <a:rPr lang="en-US" dirty="0"/>
              <a:t>Delaware’s Enterprise </a:t>
            </a:r>
          </a:p>
          <a:p>
            <a:pPr marL="457200" lvl="1" indent="0">
              <a:buNone/>
            </a:pPr>
            <a:r>
              <a:rPr lang="en-US" dirty="0" smtClean="0"/>
              <a:t>    GIS </a:t>
            </a:r>
            <a:r>
              <a:rPr lang="en-US" dirty="0"/>
              <a:t>System</a:t>
            </a:r>
          </a:p>
          <a:p>
            <a:pPr lvl="1"/>
            <a:r>
              <a:rPr lang="en-US" dirty="0"/>
              <a:t>Existing repository for static and editable geospatial </a:t>
            </a:r>
            <a:r>
              <a:rPr lang="en-US" dirty="0" smtClean="0"/>
              <a:t>data</a:t>
            </a:r>
          </a:p>
          <a:p>
            <a:pPr lvl="1"/>
            <a:r>
              <a:rPr lang="en-US" dirty="0" err="1" smtClean="0"/>
              <a:t>Esri</a:t>
            </a:r>
            <a:r>
              <a:rPr lang="en-US" dirty="0" smtClean="0"/>
              <a:t> ArcGIS platform</a:t>
            </a:r>
          </a:p>
          <a:p>
            <a:pPr lvl="2"/>
            <a:r>
              <a:rPr lang="en-US" dirty="0" smtClean="0"/>
              <a:t>Oracle, ArcGIS Server REST services, ArcGIS Online, ArcGIS Open Data</a:t>
            </a:r>
            <a:endParaRPr lang="en-US" dirty="0"/>
          </a:p>
          <a:p>
            <a:pPr lvl="1"/>
            <a:r>
              <a:rPr lang="en-US" dirty="0"/>
              <a:t>Transportation, </a:t>
            </a:r>
            <a:r>
              <a:rPr lang="en-US" dirty="0" smtClean="0"/>
              <a:t>Land Use</a:t>
            </a:r>
            <a:r>
              <a:rPr lang="en-US" dirty="0"/>
              <a:t>, </a:t>
            </a:r>
            <a:r>
              <a:rPr lang="en-US" dirty="0" err="1"/>
              <a:t>Basemaps</a:t>
            </a:r>
            <a:r>
              <a:rPr lang="en-US" dirty="0"/>
              <a:t>, </a:t>
            </a:r>
            <a:r>
              <a:rPr lang="en-US" dirty="0" smtClean="0"/>
              <a:t>Water, Demographics</a:t>
            </a:r>
          </a:p>
          <a:p>
            <a:pPr lvl="1"/>
            <a:r>
              <a:rPr lang="en-US" dirty="0" smtClean="0"/>
              <a:t>About 250 centralized layers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220613"/>
            <a:ext cx="1905000" cy="819150"/>
          </a:xfrm>
          <a:prstGeom prst="rect">
            <a:avLst/>
          </a:prstGeom>
        </p:spPr>
      </p:pic>
      <p:sp>
        <p:nvSpPr>
          <p:cNvPr id="10" name="TextBox 9"/>
          <p:cNvSpPr txBox="1"/>
          <p:nvPr/>
        </p:nvSpPr>
        <p:spPr>
          <a:xfrm>
            <a:off x="5429257" y="6102320"/>
            <a:ext cx="3543286" cy="369332"/>
          </a:xfrm>
          <a:prstGeom prst="rect">
            <a:avLst/>
          </a:prstGeom>
          <a:noFill/>
        </p:spPr>
        <p:txBody>
          <a:bodyPr wrap="square" rtlCol="0">
            <a:spAutoFit/>
          </a:bodyPr>
          <a:lstStyle/>
          <a:p>
            <a:pPr>
              <a:lnSpc>
                <a:spcPct val="90000"/>
              </a:lnSpc>
            </a:pPr>
            <a:r>
              <a:rPr lang="en-US" sz="2000" dirty="0" smtClean="0">
                <a:latin typeface="Arial" panose="020B0604020202020204" pitchFamily="34" charset="0"/>
                <a:cs typeface="Arial" panose="020B0604020202020204" pitchFamily="34" charset="0"/>
              </a:rPr>
              <a:t>https://firstmap.delaware.gov/</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5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D440-1407-4A76-B78C-72A2285CA2E9}"/>
              </a:ext>
            </a:extLst>
          </p:cNvPr>
          <p:cNvSpPr>
            <a:spLocks noGrp="1"/>
          </p:cNvSpPr>
          <p:nvPr>
            <p:ph type="title"/>
          </p:nvPr>
        </p:nvSpPr>
        <p:spPr/>
        <p:txBody>
          <a:bodyPr/>
          <a:lstStyle/>
          <a:p>
            <a:endParaRPr lang="en-US"/>
          </a:p>
        </p:txBody>
      </p:sp>
      <p:pic>
        <p:nvPicPr>
          <p:cNvPr id="7" name="Picture 7" descr="Idea&#10;&#10;Description generated with high confidence">
            <a:extLst>
              <a:ext uri="{FF2B5EF4-FFF2-40B4-BE49-F238E27FC236}">
                <a16:creationId xmlns:a16="http://schemas.microsoft.com/office/drawing/2014/main" id="{6F366CF9-C4F2-442D-952F-0165512DA0F5}"/>
              </a:ext>
            </a:extLst>
          </p:cNvPr>
          <p:cNvPicPr>
            <a:picLocks noGrp="1" noChangeAspect="1"/>
          </p:cNvPicPr>
          <p:nvPr>
            <p:ph idx="1"/>
          </p:nvPr>
        </p:nvPicPr>
        <p:blipFill>
          <a:blip r:embed="rId3"/>
          <a:stretch>
            <a:fillRect/>
          </a:stretch>
        </p:blipFill>
        <p:spPr>
          <a:xfrm flipH="1">
            <a:off x="200105" y="1457325"/>
            <a:ext cx="2607593" cy="3477696"/>
          </a:xfrm>
          <a:prstGeom prst="rect">
            <a:avLst/>
          </a:prstGeom>
        </p:spPr>
      </p:pic>
      <p:sp>
        <p:nvSpPr>
          <p:cNvPr id="4" name="Date Placeholder 3">
            <a:extLst>
              <a:ext uri="{FF2B5EF4-FFF2-40B4-BE49-F238E27FC236}">
                <a16:creationId xmlns:a16="http://schemas.microsoft.com/office/drawing/2014/main" id="{1E38CAAD-B522-4737-8FB9-9D6D0B9C98D4}"/>
              </a:ext>
            </a:extLst>
          </p:cNvPr>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a:extLst>
              <a:ext uri="{FF2B5EF4-FFF2-40B4-BE49-F238E27FC236}">
                <a16:creationId xmlns:a16="http://schemas.microsoft.com/office/drawing/2014/main" id="{8ED0FDB6-CD4B-4774-9F77-BF91CD4CB28E}"/>
              </a:ext>
            </a:extLst>
          </p:cNvPr>
          <p:cNvSpPr>
            <a:spLocks noGrp="1"/>
          </p:cNvSpPr>
          <p:nvPr>
            <p:ph type="ftr" sz="quarter" idx="11"/>
          </p:nvPr>
        </p:nvSpPr>
        <p:spPr/>
        <p:txBody>
          <a:bodyPr/>
          <a:lstStyle/>
          <a:p>
            <a:pPr algn="ctr"/>
            <a:r>
              <a:rPr lang="en-US" dirty="0"/>
              <a:t>Working Together to Save Lives and Property</a:t>
            </a:r>
          </a:p>
          <a:p>
            <a:pPr algn="ctr"/>
            <a:r>
              <a:rPr lang="en-US" dirty="0"/>
              <a:t>•</a:t>
            </a:r>
            <a:r>
              <a:rPr lang="en-US" i="1" dirty="0"/>
              <a:t>Prepare •Support •Recover</a:t>
            </a:r>
          </a:p>
          <a:p>
            <a:endParaRPr lang="en-US" dirty="0"/>
          </a:p>
        </p:txBody>
      </p:sp>
      <p:sp>
        <p:nvSpPr>
          <p:cNvPr id="6" name="Slide Number Placeholder 5">
            <a:extLst>
              <a:ext uri="{FF2B5EF4-FFF2-40B4-BE49-F238E27FC236}">
                <a16:creationId xmlns:a16="http://schemas.microsoft.com/office/drawing/2014/main" id="{90C24069-61D2-4B0C-A194-C200333D4059}"/>
              </a:ext>
            </a:extLst>
          </p:cNvPr>
          <p:cNvSpPr>
            <a:spLocks noGrp="1"/>
          </p:cNvSpPr>
          <p:nvPr>
            <p:ph type="sldNum" sz="quarter" idx="12"/>
          </p:nvPr>
        </p:nvSpPr>
        <p:spPr/>
        <p:txBody>
          <a:bodyPr/>
          <a:lstStyle/>
          <a:p>
            <a:fld id="{F36C87F6-986D-49E6-AF40-1B3A1EE8064D}" type="slidenum">
              <a:rPr lang="en-US"/>
              <a:t>12</a:t>
            </a:fld>
            <a:endParaRPr lang="en-US"/>
          </a:p>
        </p:txBody>
      </p:sp>
      <p:sp>
        <p:nvSpPr>
          <p:cNvPr id="9" name="Speech Bubble: Rectangle with Corners Rounded 8">
            <a:extLst>
              <a:ext uri="{FF2B5EF4-FFF2-40B4-BE49-F238E27FC236}">
                <a16:creationId xmlns:a16="http://schemas.microsoft.com/office/drawing/2014/main" id="{0E241D9A-7C29-4B37-82EB-7E441A2E3CB1}"/>
              </a:ext>
            </a:extLst>
          </p:cNvPr>
          <p:cNvSpPr/>
          <p:nvPr/>
        </p:nvSpPr>
        <p:spPr>
          <a:xfrm>
            <a:off x="1772362" y="361950"/>
            <a:ext cx="2259931" cy="1670050"/>
          </a:xfrm>
          <a:prstGeom prst="wedgeRoundRectCallout">
            <a:avLst/>
          </a:prstGeom>
          <a:solidFill>
            <a:schemeClr val="tx1">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can build an app for that!</a:t>
            </a:r>
          </a:p>
          <a:p>
            <a:pPr algn="r"/>
            <a:r>
              <a:rPr lang="en-US" sz="2400" dirty="0"/>
              <a:t>-</a:t>
            </a:r>
            <a:r>
              <a:rPr lang="en-US" sz="2400" dirty="0" err="1"/>
              <a:t>esri</a:t>
            </a:r>
          </a:p>
        </p:txBody>
      </p:sp>
      <p:pic>
        <p:nvPicPr>
          <p:cNvPr id="11" name="Picture 11" descr="Teamwork&#10;&#10;Description generated with high confidence">
            <a:extLst>
              <a:ext uri="{FF2B5EF4-FFF2-40B4-BE49-F238E27FC236}">
                <a16:creationId xmlns:a16="http://schemas.microsoft.com/office/drawing/2014/main" id="{6962E198-3B38-4119-8876-B4B33633847E}"/>
              </a:ext>
            </a:extLst>
          </p:cNvPr>
          <p:cNvPicPr>
            <a:picLocks noChangeAspect="1"/>
          </p:cNvPicPr>
          <p:nvPr/>
        </p:nvPicPr>
        <p:blipFill rotWithShape="1">
          <a:blip r:embed="rId4"/>
          <a:srcRect b="12023"/>
          <a:stretch/>
        </p:blipFill>
        <p:spPr>
          <a:xfrm>
            <a:off x="2648742" y="3657600"/>
            <a:ext cx="3218658" cy="2830046"/>
          </a:xfrm>
          <a:prstGeom prst="rect">
            <a:avLst/>
          </a:prstGeom>
        </p:spPr>
      </p:pic>
      <p:pic>
        <p:nvPicPr>
          <p:cNvPr id="13" name="Picture 13" descr="A picture containing indoor, wall, toy&#10;&#10;Description generated with high confidence">
            <a:extLst>
              <a:ext uri="{FF2B5EF4-FFF2-40B4-BE49-F238E27FC236}">
                <a16:creationId xmlns:a16="http://schemas.microsoft.com/office/drawing/2014/main" id="{3D6C7F02-1655-4AC7-ABC3-AF39FCAB6C85}"/>
              </a:ext>
            </a:extLst>
          </p:cNvPr>
          <p:cNvPicPr>
            <a:picLocks noChangeAspect="1"/>
          </p:cNvPicPr>
          <p:nvPr/>
        </p:nvPicPr>
        <p:blipFill>
          <a:blip r:embed="rId5"/>
          <a:stretch>
            <a:fillRect/>
          </a:stretch>
        </p:blipFill>
        <p:spPr>
          <a:xfrm>
            <a:off x="5936461" y="2366974"/>
            <a:ext cx="3001234" cy="2428656"/>
          </a:xfrm>
          <a:prstGeom prst="rect">
            <a:avLst/>
          </a:prstGeom>
        </p:spPr>
      </p:pic>
      <p:sp>
        <p:nvSpPr>
          <p:cNvPr id="16" name="Speech Bubble: Rectangle with Corners Rounded 15">
            <a:extLst>
              <a:ext uri="{FF2B5EF4-FFF2-40B4-BE49-F238E27FC236}">
                <a16:creationId xmlns:a16="http://schemas.microsoft.com/office/drawing/2014/main" id="{92399B89-F3EA-4FFE-957C-70D9E073D78F}"/>
              </a:ext>
            </a:extLst>
          </p:cNvPr>
          <p:cNvSpPr/>
          <p:nvPr/>
        </p:nvSpPr>
        <p:spPr>
          <a:xfrm flipH="1">
            <a:off x="4635724" y="778049"/>
            <a:ext cx="2513905" cy="1670050"/>
          </a:xfrm>
          <a:prstGeom prst="wedgeRoundRectCallou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have tools and can help with that!</a:t>
            </a:r>
            <a:endParaRPr lang="en-US" dirty="0"/>
          </a:p>
          <a:p>
            <a:pPr algn="r"/>
            <a:r>
              <a:rPr lang="en-US" sz="2400" dirty="0"/>
              <a:t>- </a:t>
            </a:r>
            <a:r>
              <a:rPr lang="en-US" sz="2400" dirty="0" err="1"/>
              <a:t>FirstMap</a:t>
            </a:r>
          </a:p>
        </p:txBody>
      </p:sp>
      <p:sp>
        <p:nvSpPr>
          <p:cNvPr id="17" name="Speech Bubble: Rectangle with Corners Rounded 16">
            <a:extLst>
              <a:ext uri="{FF2B5EF4-FFF2-40B4-BE49-F238E27FC236}">
                <a16:creationId xmlns:a16="http://schemas.microsoft.com/office/drawing/2014/main" id="{9920258B-E3EB-4FD1-BD26-2AEEF177BFC5}"/>
              </a:ext>
            </a:extLst>
          </p:cNvPr>
          <p:cNvSpPr/>
          <p:nvPr/>
        </p:nvSpPr>
        <p:spPr>
          <a:xfrm rot="-60000">
            <a:off x="3325289" y="2571934"/>
            <a:ext cx="2369827" cy="1405539"/>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LET'S DO THIS!!</a:t>
            </a:r>
          </a:p>
          <a:p>
            <a:pPr algn="r"/>
            <a:r>
              <a:rPr lang="en-US" sz="2000" dirty="0"/>
              <a:t>- TAC, DEMA</a:t>
            </a:r>
            <a:endParaRPr lang="en-US" sz="1600" dirty="0"/>
          </a:p>
        </p:txBody>
      </p:sp>
    </p:spTree>
    <p:extLst>
      <p:ext uri="{BB962C8B-B14F-4D97-AF65-F5344CB8AC3E}">
        <p14:creationId xmlns:p14="http://schemas.microsoft.com/office/powerpoint/2010/main" val="13502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process</a:t>
            </a:r>
          </a:p>
        </p:txBody>
      </p:sp>
      <p:sp>
        <p:nvSpPr>
          <p:cNvPr id="3" name="Content Placeholder 2"/>
          <p:cNvSpPr>
            <a:spLocks noGrp="1"/>
          </p:cNvSpPr>
          <p:nvPr>
            <p:ph idx="1"/>
          </p:nvPr>
        </p:nvSpPr>
        <p:spPr>
          <a:xfrm>
            <a:off x="381001" y="1289502"/>
            <a:ext cx="8305798" cy="5133350"/>
          </a:xfrm>
        </p:spPr>
        <p:txBody>
          <a:bodyPr>
            <a:normAutofit fontScale="92500" lnSpcReduction="10000"/>
          </a:bodyPr>
          <a:lstStyle/>
          <a:p>
            <a:r>
              <a:rPr lang="en-US" dirty="0"/>
              <a:t>Limited Proof of Concept Implemented in 2017</a:t>
            </a:r>
          </a:p>
          <a:p>
            <a:pPr lvl="1"/>
            <a:r>
              <a:rPr lang="en-US" dirty="0"/>
              <a:t>Partnership with DEMA, DTI and DHSS Public Health</a:t>
            </a:r>
          </a:p>
          <a:p>
            <a:r>
              <a:rPr lang="en-US" dirty="0"/>
              <a:t>Tested during a Plume exercise with non-GIS resources</a:t>
            </a:r>
          </a:p>
          <a:p>
            <a:pPr lvl="1"/>
            <a:r>
              <a:rPr lang="en-US" dirty="0"/>
              <a:t>Salem &amp; Hope Creek, NJ – June 2017</a:t>
            </a:r>
          </a:p>
          <a:p>
            <a:r>
              <a:rPr lang="en-US" dirty="0"/>
              <a:t>Tested during an ingestion pathway dress rehearsal</a:t>
            </a:r>
          </a:p>
          <a:p>
            <a:pPr lvl="1"/>
            <a:r>
              <a:rPr lang="en-US" dirty="0"/>
              <a:t>August 2017</a:t>
            </a:r>
          </a:p>
          <a:p>
            <a:r>
              <a:rPr lang="en-US" dirty="0"/>
              <a:t>Full implementation during graded CALVEX Ingestion Pathway exercise</a:t>
            </a:r>
          </a:p>
          <a:p>
            <a:pPr lvl="1"/>
            <a:r>
              <a:rPr lang="en-US" dirty="0"/>
              <a:t>Calvert Cliffs, MD – September 2017</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13</a:t>
            </a:fld>
            <a:endParaRPr lang="en-US"/>
          </a:p>
        </p:txBody>
      </p:sp>
    </p:spTree>
    <p:extLst>
      <p:ext uri="{BB962C8B-B14F-4D97-AF65-F5344CB8AC3E}">
        <p14:creationId xmlns:p14="http://schemas.microsoft.com/office/powerpoint/2010/main" val="14734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process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Blue Sky Planning!</a:t>
            </a:r>
          </a:p>
          <a:p>
            <a:r>
              <a:rPr lang="en-US" dirty="0"/>
              <a:t>Requirements Planning Sheet</a:t>
            </a:r>
          </a:p>
          <a:p>
            <a:pPr lvl="1"/>
            <a:r>
              <a:rPr lang="en-US"/>
              <a:t>Map settings</a:t>
            </a:r>
          </a:p>
          <a:p>
            <a:pPr lvl="1"/>
            <a:r>
              <a:rPr lang="en-US"/>
              <a:t>Data layers</a:t>
            </a:r>
          </a:p>
          <a:p>
            <a:pPr lvl="1"/>
            <a:r>
              <a:rPr lang="en-US" dirty="0"/>
              <a:t>Popup settings</a:t>
            </a:r>
          </a:p>
          <a:p>
            <a:pPr lvl="1"/>
            <a:r>
              <a:rPr lang="en-US" dirty="0"/>
              <a:t>Editable features</a:t>
            </a:r>
          </a:p>
          <a:p>
            <a:pPr lvl="1"/>
            <a:r>
              <a:rPr lang="en-US" dirty="0"/>
              <a:t>Users and use cases</a:t>
            </a:r>
          </a:p>
          <a:p>
            <a:pPr lvl="1"/>
            <a:r>
              <a:rPr lang="en-US" dirty="0"/>
              <a:t>Analysis requirements</a:t>
            </a:r>
          </a:p>
          <a:p>
            <a:pPr lvl="1"/>
            <a:r>
              <a:rPr lang="en-US" dirty="0"/>
              <a:t>Data workflows</a:t>
            </a:r>
          </a:p>
          <a:p>
            <a:endParaRPr lang="en-US" dirty="0"/>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14</a:t>
            </a:fld>
            <a:endParaRPr lang="en-US"/>
          </a:p>
        </p:txBody>
      </p:sp>
      <p:pic>
        <p:nvPicPr>
          <p:cNvPr id="9" name="Picture 9" descr="A picture containing person, holding, white, playing&#10;&#10;Description generated with high confidence">
            <a:extLst>
              <a:ext uri="{FF2B5EF4-FFF2-40B4-BE49-F238E27FC236}">
                <a16:creationId xmlns:a16="http://schemas.microsoft.com/office/drawing/2014/main" id="{F6C4683F-F439-43E9-AB63-F5F4DBE05EEE}"/>
              </a:ext>
            </a:extLst>
          </p:cNvPr>
          <p:cNvPicPr>
            <a:picLocks noChangeAspect="1"/>
          </p:cNvPicPr>
          <p:nvPr/>
        </p:nvPicPr>
        <p:blipFill>
          <a:blip r:embed="rId3"/>
          <a:stretch>
            <a:fillRect/>
          </a:stretch>
        </p:blipFill>
        <p:spPr>
          <a:xfrm>
            <a:off x="6096000" y="4036207"/>
            <a:ext cx="2290839" cy="2289377"/>
          </a:xfrm>
          <a:prstGeom prst="rect">
            <a:avLst/>
          </a:prstGeom>
        </p:spPr>
      </p:pic>
    </p:spTree>
    <p:extLst>
      <p:ext uri="{BB962C8B-B14F-4D97-AF65-F5344CB8AC3E}">
        <p14:creationId xmlns:p14="http://schemas.microsoft.com/office/powerpoint/2010/main" val="120612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Process</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15</a:t>
            </a:fld>
            <a:endParaRPr lang="en-US"/>
          </a:p>
        </p:txBody>
      </p:sp>
      <p:pic>
        <p:nvPicPr>
          <p:cNvPr id="7" name="Picture 6"/>
          <p:cNvPicPr>
            <a:picLocks noChangeAspect="1"/>
          </p:cNvPicPr>
          <p:nvPr/>
        </p:nvPicPr>
        <p:blipFill>
          <a:blip r:embed="rId3"/>
          <a:stretch>
            <a:fillRect/>
          </a:stretch>
        </p:blipFill>
        <p:spPr>
          <a:xfrm>
            <a:off x="125418" y="1069741"/>
            <a:ext cx="7686675" cy="2525396"/>
          </a:xfrm>
          <a:prstGeom prst="rect">
            <a:avLst/>
          </a:prstGeom>
        </p:spPr>
      </p:pic>
      <p:pic>
        <p:nvPicPr>
          <p:cNvPr id="8" name="Picture 7"/>
          <p:cNvPicPr>
            <a:picLocks noChangeAspect="1"/>
          </p:cNvPicPr>
          <p:nvPr/>
        </p:nvPicPr>
        <p:blipFill>
          <a:blip r:embed="rId4"/>
          <a:stretch>
            <a:fillRect/>
          </a:stretch>
        </p:blipFill>
        <p:spPr>
          <a:xfrm>
            <a:off x="526242" y="2875949"/>
            <a:ext cx="8558898" cy="2258598"/>
          </a:xfrm>
          <a:prstGeom prst="rect">
            <a:avLst/>
          </a:prstGeom>
        </p:spPr>
      </p:pic>
      <p:pic>
        <p:nvPicPr>
          <p:cNvPr id="9" name="Picture 8"/>
          <p:cNvPicPr>
            <a:picLocks noChangeAspect="1"/>
          </p:cNvPicPr>
          <p:nvPr/>
        </p:nvPicPr>
        <p:blipFill>
          <a:blip r:embed="rId5"/>
          <a:stretch>
            <a:fillRect/>
          </a:stretch>
        </p:blipFill>
        <p:spPr>
          <a:xfrm>
            <a:off x="3276600" y="3900488"/>
            <a:ext cx="5672137" cy="2552926"/>
          </a:xfrm>
          <a:prstGeom prst="rect">
            <a:avLst/>
          </a:prstGeom>
        </p:spPr>
      </p:pic>
    </p:spTree>
    <p:extLst>
      <p:ext uri="{BB962C8B-B14F-4D97-AF65-F5344CB8AC3E}">
        <p14:creationId xmlns:p14="http://schemas.microsoft.com/office/powerpoint/2010/main" val="242243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process</a:t>
            </a:r>
          </a:p>
        </p:txBody>
      </p:sp>
      <p:sp>
        <p:nvSpPr>
          <p:cNvPr id="3" name="Content Placeholder 2"/>
          <p:cNvSpPr>
            <a:spLocks noGrp="1"/>
          </p:cNvSpPr>
          <p:nvPr>
            <p:ph idx="1"/>
          </p:nvPr>
        </p:nvSpPr>
        <p:spPr/>
        <p:txBody>
          <a:bodyPr>
            <a:normAutofit/>
          </a:bodyPr>
          <a:lstStyle/>
          <a:p>
            <a:r>
              <a:rPr lang="en-US" dirty="0"/>
              <a:t>Prioritized Needs and Wants</a:t>
            </a:r>
          </a:p>
          <a:p>
            <a:r>
              <a:rPr lang="en-US" dirty="0"/>
              <a:t>Divided into stages</a:t>
            </a:r>
          </a:p>
          <a:p>
            <a:r>
              <a:rPr lang="en-US" dirty="0"/>
              <a:t>Usage of existing tools wherever possible (</a:t>
            </a:r>
            <a:r>
              <a:rPr lang="en-US" dirty="0" err="1"/>
              <a:t>FirstMap</a:t>
            </a:r>
            <a:r>
              <a:rPr lang="en-US" dirty="0"/>
              <a:t>, ArcGIS Online)</a:t>
            </a:r>
          </a:p>
          <a:p>
            <a:r>
              <a:rPr lang="en-US" dirty="0"/>
              <a:t>Data, data, data</a:t>
            </a:r>
          </a:p>
          <a:p>
            <a:pPr lvl="1"/>
            <a:r>
              <a:rPr lang="en-US" dirty="0"/>
              <a:t>Inventory of what we had</a:t>
            </a:r>
          </a:p>
          <a:p>
            <a:pPr lvl="1"/>
            <a:r>
              <a:rPr lang="en-US" dirty="0"/>
              <a:t>Outreach to data owners for what we didn’t have</a:t>
            </a:r>
          </a:p>
          <a:p>
            <a:pPr lvl="1"/>
            <a:r>
              <a:rPr lang="en-US" dirty="0"/>
              <a:t>Migration of what we had to the new technology</a:t>
            </a:r>
          </a:p>
          <a:p>
            <a:pPr lvl="1"/>
            <a:r>
              <a:rPr lang="en-US" dirty="0"/>
              <a:t>Brainstormed and prioritized</a:t>
            </a:r>
          </a:p>
          <a:p>
            <a:endParaRPr lang="en-US" dirty="0"/>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16</a:t>
            </a:fld>
            <a:endParaRPr lang="en-US"/>
          </a:p>
        </p:txBody>
      </p:sp>
      <p:pic>
        <p:nvPicPr>
          <p:cNvPr id="7" name="Picture 6" descr="Public Domain &lt;strong&gt;Clip Art&lt;/strong&gt; Image | Cloud computing | I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5433867"/>
            <a:ext cx="1234219" cy="1218759"/>
          </a:xfrm>
          <a:prstGeom prst="rect">
            <a:avLst/>
          </a:prstGeom>
        </p:spPr>
      </p:pic>
    </p:spTree>
    <p:extLst>
      <p:ext uri="{BB962C8B-B14F-4D97-AF65-F5344CB8AC3E}">
        <p14:creationId xmlns:p14="http://schemas.microsoft.com/office/powerpoint/2010/main" val="213846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Development process</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en-US" dirty="0"/>
              <a:t>Coordinated with non-traditional partners to identify constraints</a:t>
            </a:r>
          </a:p>
          <a:p>
            <a:pPr lvl="1"/>
            <a:r>
              <a:rPr lang="en-US" dirty="0"/>
              <a:t>USDA datasets have tighter data classification requirements</a:t>
            </a:r>
          </a:p>
          <a:p>
            <a:pPr lvl="2"/>
            <a:r>
              <a:rPr lang="en-US" dirty="0"/>
              <a:t>Shared sub-set of data with a limited group</a:t>
            </a:r>
          </a:p>
          <a:p>
            <a:pPr lvl="1"/>
            <a:r>
              <a:rPr lang="en-US" dirty="0"/>
              <a:t>Received example of federal data from FRMAC</a:t>
            </a:r>
          </a:p>
          <a:p>
            <a:pPr lvl="2"/>
            <a:r>
              <a:rPr lang="en-US" dirty="0"/>
              <a:t>Refined to meet requirements for Delaware decision makers</a:t>
            </a:r>
          </a:p>
          <a:p>
            <a:pPr lvl="2"/>
            <a:r>
              <a:rPr lang="en-US" dirty="0"/>
              <a:t>Pre-loaded to save time</a:t>
            </a:r>
          </a:p>
          <a:p>
            <a:pPr lvl="2"/>
            <a:r>
              <a:rPr lang="en-US" dirty="0"/>
              <a:t>Identified workflow for actual emergencies</a:t>
            </a:r>
          </a:p>
        </p:txBody>
      </p:sp>
      <p:sp>
        <p:nvSpPr>
          <p:cNvPr id="4" name="Date Placeholder 3"/>
          <p:cNvSpPr>
            <a:spLocks noGrp="1"/>
          </p:cNvSpPr>
          <p:nvPr>
            <p:ph type="dt" sz="half" idx="10"/>
          </p:nvPr>
        </p:nvSpPr>
        <p:spPr/>
        <p:txBody>
          <a:bodyPr/>
          <a:lstStyle/>
          <a:p>
            <a:fld id="{B365661F-0C2E-4A89-9DD1-7730A421A0F3}" type="datetime1">
              <a:rPr lang="en-US" smtClean="0"/>
              <a:pPr/>
              <a:t>11/13/2018</a:t>
            </a:fld>
            <a:endParaRPr lang="en-US"/>
          </a:p>
        </p:txBody>
      </p:sp>
      <p:sp>
        <p:nvSpPr>
          <p:cNvPr id="5" name="Footer Placeholder 4"/>
          <p:cNvSpPr>
            <a:spLocks noGrp="1"/>
          </p:cNvSpPr>
          <p:nvPr>
            <p:ph type="ftr" sz="quarter" idx="11"/>
          </p:nvPr>
        </p:nvSpPr>
        <p:spPr/>
        <p:txBody>
          <a:bodyPr/>
          <a:lstStyle/>
          <a:p>
            <a:r>
              <a:rPr lang="en-US"/>
              <a:t>Working Together to Save Lives and Property</a:t>
            </a:r>
          </a:p>
          <a:p>
            <a:r>
              <a:rPr lang="en-US"/>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pPr/>
              <a:t>17</a:t>
            </a:fld>
            <a:endParaRPr lang="en-US"/>
          </a:p>
        </p:txBody>
      </p:sp>
    </p:spTree>
    <p:extLst>
      <p:ext uri="{BB962C8B-B14F-4D97-AF65-F5344CB8AC3E}">
        <p14:creationId xmlns:p14="http://schemas.microsoft.com/office/powerpoint/2010/main" val="195286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a:t>
            </a:r>
          </a:p>
        </p:txBody>
      </p:sp>
      <p:sp>
        <p:nvSpPr>
          <p:cNvPr id="3" name="Content Placeholder 2"/>
          <p:cNvSpPr>
            <a:spLocks noGrp="1"/>
          </p:cNvSpPr>
          <p:nvPr>
            <p:ph idx="1"/>
          </p:nvPr>
        </p:nvSpPr>
        <p:spPr/>
        <p:txBody>
          <a:bodyPr>
            <a:normAutofit fontScale="92500" lnSpcReduction="10000"/>
          </a:bodyPr>
          <a:lstStyle/>
          <a:p>
            <a:r>
              <a:rPr lang="en-US" dirty="0"/>
              <a:t>Leveraged </a:t>
            </a:r>
            <a:r>
              <a:rPr lang="en-US" dirty="0" err="1"/>
              <a:t>FirstMap</a:t>
            </a:r>
            <a:r>
              <a:rPr lang="en-US" dirty="0"/>
              <a:t> for data storage and services</a:t>
            </a:r>
          </a:p>
          <a:p>
            <a:pPr lvl="1"/>
            <a:r>
              <a:rPr lang="en-US" dirty="0" smtClean="0"/>
              <a:t>Added </a:t>
            </a:r>
            <a:r>
              <a:rPr lang="en-US" dirty="0"/>
              <a:t>static radiological layers</a:t>
            </a:r>
          </a:p>
          <a:p>
            <a:r>
              <a:rPr lang="en-US" dirty="0" smtClean="0"/>
              <a:t>Used </a:t>
            </a:r>
            <a:r>
              <a:rPr lang="en-US" dirty="0" err="1"/>
              <a:t>esri’s</a:t>
            </a:r>
            <a:r>
              <a:rPr lang="en-US" dirty="0"/>
              <a:t> ArcGIS Online Web Application Builder</a:t>
            </a:r>
          </a:p>
          <a:p>
            <a:pPr lvl="1"/>
            <a:r>
              <a:rPr lang="en-US" dirty="0"/>
              <a:t>Suite of standard configurable application templates</a:t>
            </a:r>
          </a:p>
          <a:p>
            <a:pPr lvl="1"/>
            <a:r>
              <a:rPr lang="en-US" dirty="0"/>
              <a:t>Added analysis, printing, and drawing tools</a:t>
            </a:r>
          </a:p>
          <a:p>
            <a:r>
              <a:rPr lang="en-US" dirty="0" smtClean="0"/>
              <a:t>Application integrates </a:t>
            </a:r>
            <a:r>
              <a:rPr lang="en-US" dirty="0" err="1" smtClean="0"/>
              <a:t>FirstMap</a:t>
            </a:r>
            <a:r>
              <a:rPr lang="en-US" dirty="0" smtClean="0"/>
              <a:t> and ArcGIS Online data together</a:t>
            </a:r>
            <a:endParaRPr lang="en-US" dirty="0"/>
          </a:p>
          <a:p>
            <a:pPr lvl="1"/>
            <a:r>
              <a:rPr lang="en-US" dirty="0"/>
              <a:t>Allows for ad hoc addition of </a:t>
            </a:r>
            <a:r>
              <a:rPr lang="en-US" dirty="0" smtClean="0"/>
              <a:t>data</a:t>
            </a:r>
            <a:endParaRPr lang="en-US" dirty="0"/>
          </a:p>
          <a:p>
            <a:pPr lvl="1"/>
            <a:r>
              <a:rPr lang="en-US" dirty="0"/>
              <a:t>User friendly and </a:t>
            </a:r>
            <a:r>
              <a:rPr lang="en-US" dirty="0" smtClean="0"/>
              <a:t>secure</a:t>
            </a:r>
            <a:endParaRPr lang="en-US" dirty="0"/>
          </a:p>
          <a:p>
            <a:pPr lvl="1"/>
            <a:endParaRPr lang="en-US" dirty="0"/>
          </a:p>
          <a:p>
            <a:endParaRPr lang="en-US" dirty="0"/>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18</a:t>
            </a:fld>
            <a:endParaRPr lang="en-US"/>
          </a:p>
        </p:txBody>
      </p:sp>
    </p:spTree>
    <p:extLst>
      <p:ext uri="{BB962C8B-B14F-4D97-AF65-F5344CB8AC3E}">
        <p14:creationId xmlns:p14="http://schemas.microsoft.com/office/powerpoint/2010/main" val="19839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usage</a:t>
            </a:r>
          </a:p>
        </p:txBody>
      </p:sp>
      <p:sp>
        <p:nvSpPr>
          <p:cNvPr id="3" name="Content Placeholder 2"/>
          <p:cNvSpPr>
            <a:spLocks noGrp="1"/>
          </p:cNvSpPr>
          <p:nvPr>
            <p:ph idx="1"/>
          </p:nvPr>
        </p:nvSpPr>
        <p:spPr/>
        <p:txBody>
          <a:bodyPr/>
          <a:lstStyle/>
          <a:p>
            <a:r>
              <a:rPr lang="en-US" dirty="0"/>
              <a:t>Communication with senior leaders &amp; resource providers</a:t>
            </a:r>
          </a:p>
          <a:p>
            <a:pPr lvl="1"/>
            <a:r>
              <a:rPr lang="en-US" dirty="0"/>
              <a:t>Protective action recommendations</a:t>
            </a:r>
          </a:p>
          <a:p>
            <a:pPr lvl="1"/>
            <a:r>
              <a:rPr lang="en-US" dirty="0"/>
              <a:t>Courses of action</a:t>
            </a:r>
          </a:p>
          <a:p>
            <a:pPr lvl="1"/>
            <a:r>
              <a:rPr lang="en-US" dirty="0"/>
              <a:t>Current conditions</a:t>
            </a:r>
          </a:p>
          <a:p>
            <a:r>
              <a:rPr lang="en-US" dirty="0"/>
              <a:t>Updates for all participants</a:t>
            </a:r>
          </a:p>
          <a:p>
            <a:pPr lvl="1"/>
            <a:r>
              <a:rPr lang="en-US" dirty="0"/>
              <a:t>Maps displayed on Emergency Operations Center monitors</a:t>
            </a:r>
          </a:p>
          <a:p>
            <a:pPr lvl="1"/>
            <a:r>
              <a:rPr lang="en-US" dirty="0"/>
              <a:t>Concise and easy to understand</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19</a:t>
            </a:fld>
            <a:endParaRPr lang="en-US"/>
          </a:p>
        </p:txBody>
      </p:sp>
      <p:pic>
        <p:nvPicPr>
          <p:cNvPr id="7" name="Picture 7">
            <a:extLst>
              <a:ext uri="{FF2B5EF4-FFF2-40B4-BE49-F238E27FC236}">
                <a16:creationId xmlns:a16="http://schemas.microsoft.com/office/drawing/2014/main" id="{52B48341-58D3-43E1-B7FE-021EADDB00A4}"/>
              </a:ext>
            </a:extLst>
          </p:cNvPr>
          <p:cNvPicPr>
            <a:picLocks noChangeAspect="1"/>
          </p:cNvPicPr>
          <p:nvPr/>
        </p:nvPicPr>
        <p:blipFill>
          <a:blip r:embed="rId3"/>
          <a:stretch>
            <a:fillRect/>
          </a:stretch>
        </p:blipFill>
        <p:spPr>
          <a:xfrm>
            <a:off x="7007834" y="4840452"/>
            <a:ext cx="1777391" cy="1769898"/>
          </a:xfrm>
          <a:prstGeom prst="rect">
            <a:avLst/>
          </a:prstGeom>
        </p:spPr>
      </p:pic>
      <p:pic>
        <p:nvPicPr>
          <p:cNvPr id="10" name="Picture 9" descr="&lt;strong&gt;Clipart&lt;/strong&gt; - Ruffled &lt;strong&gt;Map&lt;/strong&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1006" y="4953000"/>
            <a:ext cx="963990" cy="967214"/>
          </a:xfrm>
          <a:prstGeom prst="rect">
            <a:avLst/>
          </a:prstGeom>
        </p:spPr>
      </p:pic>
    </p:spTree>
    <p:extLst>
      <p:ext uri="{BB962C8B-B14F-4D97-AF65-F5344CB8AC3E}">
        <p14:creationId xmlns:p14="http://schemas.microsoft.com/office/powerpoint/2010/main" val="216804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381001" y="1289502"/>
            <a:ext cx="8305798" cy="5133350"/>
          </a:xfrm>
        </p:spPr>
        <p:txBody>
          <a:bodyPr>
            <a:normAutofit fontScale="92500" lnSpcReduction="10000"/>
          </a:bodyPr>
          <a:lstStyle/>
          <a:p>
            <a:r>
              <a:rPr lang="en-US" dirty="0"/>
              <a:t>Renee Hupp, M.S.</a:t>
            </a:r>
          </a:p>
          <a:p>
            <a:pPr lvl="1"/>
            <a:r>
              <a:rPr lang="en-US" dirty="0"/>
              <a:t>Terrorism Preparedness Planner</a:t>
            </a:r>
          </a:p>
          <a:p>
            <a:pPr lvl="1"/>
            <a:r>
              <a:rPr lang="en-US" dirty="0"/>
              <a:t>Delaware Emergency Management Agency (DEMA)</a:t>
            </a:r>
          </a:p>
          <a:p>
            <a:r>
              <a:rPr lang="en-US" dirty="0"/>
              <a:t>Kim Cloud, GISP</a:t>
            </a:r>
          </a:p>
          <a:p>
            <a:pPr lvl="1"/>
            <a:r>
              <a:rPr lang="en-US" dirty="0"/>
              <a:t>Software Engineer</a:t>
            </a:r>
          </a:p>
          <a:p>
            <a:pPr lvl="1"/>
            <a:r>
              <a:rPr lang="en-US" dirty="0"/>
              <a:t>Department of Technology &amp; Information (DTI)</a:t>
            </a:r>
          </a:p>
          <a:p>
            <a:r>
              <a:rPr lang="en-US" dirty="0"/>
              <a:t>Frieda Fisher-Tyler</a:t>
            </a:r>
            <a:r>
              <a:rPr lang="en-US"/>
              <a:t>, CIH, MHS</a:t>
            </a:r>
            <a:endParaRPr lang="en-US" dirty="0"/>
          </a:p>
          <a:p>
            <a:pPr lvl="1"/>
            <a:r>
              <a:rPr lang="en-US" dirty="0"/>
              <a:t>Radiation Control Program Director</a:t>
            </a:r>
          </a:p>
          <a:p>
            <a:pPr lvl="1"/>
            <a:r>
              <a:rPr lang="en-US" dirty="0"/>
              <a:t>Department of Health and Social Services (DHSS)</a:t>
            </a:r>
          </a:p>
          <a:p>
            <a:r>
              <a:rPr lang="en-US" dirty="0"/>
              <a:t>Radiological Emergency Preparedness Technical Assessment Center</a:t>
            </a:r>
          </a:p>
          <a:p>
            <a:pPr lvl="1"/>
            <a:r>
              <a:rPr lang="en-US" dirty="0"/>
              <a:t>REP-TAC</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a:t>
            </a:fld>
            <a:endParaRPr lang="en-US"/>
          </a:p>
        </p:txBody>
      </p:sp>
    </p:spTree>
    <p:extLst>
      <p:ext uri="{BB962C8B-B14F-4D97-AF65-F5344CB8AC3E}">
        <p14:creationId xmlns:p14="http://schemas.microsoft.com/office/powerpoint/2010/main" val="32616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Briefings</a:t>
            </a:r>
          </a:p>
        </p:txBody>
      </p:sp>
      <p:sp>
        <p:nvSpPr>
          <p:cNvPr id="3" name="Content Placeholder 2"/>
          <p:cNvSpPr>
            <a:spLocks noGrp="1"/>
          </p:cNvSpPr>
          <p:nvPr>
            <p:ph idx="1"/>
          </p:nvPr>
        </p:nvSpPr>
        <p:spPr/>
        <p:txBody>
          <a:bodyPr/>
          <a:lstStyle/>
          <a:p>
            <a:pPr marL="57150" indent="0">
              <a:buNone/>
            </a:pPr>
            <a:endParaRPr lang="en-US" dirty="0"/>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20</a:t>
            </a:fld>
            <a:endParaRPr lang="en-US"/>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600200"/>
            <a:ext cx="6502400" cy="3657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367" y="3873500"/>
            <a:ext cx="4368800" cy="2457450"/>
          </a:xfrm>
          <a:prstGeom prst="rect">
            <a:avLst/>
          </a:prstGeom>
        </p:spPr>
      </p:pic>
    </p:spTree>
    <p:extLst>
      <p:ext uri="{BB962C8B-B14F-4D97-AF65-F5344CB8AC3E}">
        <p14:creationId xmlns:p14="http://schemas.microsoft.com/office/powerpoint/2010/main" val="362465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Operations Center</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21</a:t>
            </a:fld>
            <a:endParaRPr lang="en-US"/>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479" y="1428750"/>
            <a:ext cx="7631289" cy="4292600"/>
          </a:xfrm>
          <a:prstGeom prst="rect">
            <a:avLst/>
          </a:prstGeom>
        </p:spPr>
      </p:pic>
      <p:cxnSp>
        <p:nvCxnSpPr>
          <p:cNvPr id="8" name="Straight Arrow Connector 7"/>
          <p:cNvCxnSpPr>
            <a:stCxn id="9" idx="0"/>
          </p:cNvCxnSpPr>
          <p:nvPr/>
        </p:nvCxnSpPr>
        <p:spPr>
          <a:xfrm flipH="1" flipV="1">
            <a:off x="6400800" y="2514600"/>
            <a:ext cx="1739900" cy="83820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467600" y="3352800"/>
            <a:ext cx="1346200" cy="523220"/>
          </a:xfrm>
          <a:prstGeom prst="rect">
            <a:avLst/>
          </a:prstGeom>
          <a:solidFill>
            <a:schemeClr val="bg1"/>
          </a:solidFill>
        </p:spPr>
        <p:txBody>
          <a:bodyPr wrap="square" rtlCol="0">
            <a:spAutoFit/>
          </a:bodyPr>
          <a:lstStyle/>
          <a:p>
            <a:r>
              <a:rPr lang="en-US" sz="1400" b="1" i="1" dirty="0">
                <a:latin typeface="Arial" panose="020B0604020202020204" pitchFamily="34" charset="0"/>
                <a:cs typeface="Arial" panose="020B0604020202020204" pitchFamily="34" charset="0"/>
              </a:rPr>
              <a:t>There’s the REP Map!</a:t>
            </a:r>
          </a:p>
        </p:txBody>
      </p:sp>
      <p:cxnSp>
        <p:nvCxnSpPr>
          <p:cNvPr id="10" name="Straight Arrow Connector 9"/>
          <p:cNvCxnSpPr>
            <a:stCxn id="9" idx="2"/>
          </p:cNvCxnSpPr>
          <p:nvPr/>
        </p:nvCxnSpPr>
        <p:spPr>
          <a:xfrm flipH="1">
            <a:off x="6629400" y="3876020"/>
            <a:ext cx="1511300" cy="69598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03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t;strong&gt;Clipart&lt;/strong&gt; - Wheat 1 - Tri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423" y="5571173"/>
            <a:ext cx="900684" cy="914400"/>
          </a:xfrm>
          <a:prstGeom prst="rect">
            <a:avLst/>
          </a:prstGeom>
        </p:spPr>
      </p:pic>
      <p:sp>
        <p:nvSpPr>
          <p:cNvPr id="2" name="Title 1"/>
          <p:cNvSpPr>
            <a:spLocks noGrp="1"/>
          </p:cNvSpPr>
          <p:nvPr>
            <p:ph type="title"/>
          </p:nvPr>
        </p:nvSpPr>
        <p:spPr/>
        <p:txBody>
          <a:bodyPr/>
          <a:lstStyle/>
          <a:p>
            <a:r>
              <a:rPr lang="en-US" dirty="0"/>
              <a:t>Application usage</a:t>
            </a:r>
          </a:p>
        </p:txBody>
      </p:sp>
      <p:sp>
        <p:nvSpPr>
          <p:cNvPr id="3" name="Content Placeholder 2"/>
          <p:cNvSpPr>
            <a:spLocks noGrp="1"/>
          </p:cNvSpPr>
          <p:nvPr>
            <p:ph idx="1"/>
          </p:nvPr>
        </p:nvSpPr>
        <p:spPr>
          <a:xfrm>
            <a:off x="381001" y="1289502"/>
            <a:ext cx="8305798" cy="4882698"/>
          </a:xfrm>
        </p:spPr>
        <p:txBody>
          <a:bodyPr/>
          <a:lstStyle/>
          <a:p>
            <a:r>
              <a:rPr lang="en-US" dirty="0"/>
              <a:t>Planning</a:t>
            </a:r>
          </a:p>
          <a:p>
            <a:pPr lvl="1"/>
            <a:r>
              <a:rPr lang="en-US" dirty="0"/>
              <a:t>Embargo areas for various industries</a:t>
            </a:r>
          </a:p>
          <a:p>
            <a:pPr lvl="1"/>
            <a:r>
              <a:rPr lang="en-US" dirty="0"/>
              <a:t>Relocation zones</a:t>
            </a:r>
          </a:p>
          <a:p>
            <a:pPr lvl="1"/>
            <a:r>
              <a:rPr lang="en-US" dirty="0"/>
              <a:t>Locations for disaster assistance centers</a:t>
            </a:r>
          </a:p>
          <a:p>
            <a:pPr lvl="1"/>
            <a:r>
              <a:rPr lang="en-US" dirty="0"/>
              <a:t>Infrastructure impacts</a:t>
            </a:r>
          </a:p>
          <a:p>
            <a:r>
              <a:rPr lang="en-US" dirty="0"/>
              <a:t>Human Impact assessment</a:t>
            </a:r>
          </a:p>
          <a:p>
            <a:pPr lvl="1"/>
            <a:r>
              <a:rPr lang="en-US" dirty="0"/>
              <a:t>Population and demographics</a:t>
            </a:r>
          </a:p>
          <a:p>
            <a:pPr lvl="1"/>
            <a:r>
              <a:rPr lang="en-US" dirty="0"/>
              <a:t>Vehicle owners, home owners vs. renters</a:t>
            </a:r>
          </a:p>
          <a:p>
            <a:pPr lvl="1"/>
            <a:r>
              <a:rPr lang="en-US" dirty="0"/>
              <a:t>Poverty rates, age groups</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22</a:t>
            </a:fld>
            <a:endParaRPr lang="en-US"/>
          </a:p>
        </p:txBody>
      </p:sp>
      <p:pic>
        <p:nvPicPr>
          <p:cNvPr id="14" name="Picture 13" descr="File:&lt;strong&gt;Chicken&lt;/strong&gt; cartoon 04.sv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9119" y="5547360"/>
            <a:ext cx="710004" cy="1005840"/>
          </a:xfrm>
          <a:prstGeom prst="rect">
            <a:avLst/>
          </a:prstGeom>
        </p:spPr>
      </p:pic>
      <p:pic>
        <p:nvPicPr>
          <p:cNvPr id="16" name="Content Placeholder 6" descr="&lt;strong&gt;Clipart&lt;/strong&gt; - Happy &lt;strong&gt;Cow&lt;/strong&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5359" y="5530115"/>
            <a:ext cx="949616" cy="914400"/>
          </a:xfrm>
          <a:prstGeom prst="rect">
            <a:avLst/>
          </a:prstGeom>
        </p:spPr>
      </p:pic>
      <p:pic>
        <p:nvPicPr>
          <p:cNvPr id="19" name="Picture 18" descr="&lt;strong&gt;Clipart&lt;/strong&gt; - &lt;strong&gt;Corn&lt;/strong&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728" y="5530115"/>
            <a:ext cx="926365" cy="914400"/>
          </a:xfrm>
          <a:prstGeom prst="rect">
            <a:avLst/>
          </a:prstGeom>
        </p:spPr>
      </p:pic>
      <p:pic>
        <p:nvPicPr>
          <p:cNvPr id="20" name="Picture 19" descr="Free vector graphic: &lt;strong&gt;Milk&lt;/strong&gt;, Powder, Food, Nutrition - Free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135" y="5547360"/>
            <a:ext cx="638652" cy="914400"/>
          </a:xfrm>
          <a:prstGeom prst="rect">
            <a:avLst/>
          </a:prstGeom>
        </p:spPr>
      </p:pic>
      <p:pic>
        <p:nvPicPr>
          <p:cNvPr id="21" name="Picture 20" descr="&lt;strong&gt;Sheep&lt;/strong&gt; | Free Stock Photo | Illustration of a cartoon &lt;strong&gt;sheep&lt;/strong&gt;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472105" y="5530115"/>
            <a:ext cx="914400" cy="914400"/>
          </a:xfrm>
          <a:prstGeom prst="rect">
            <a:avLst/>
          </a:prstGeom>
        </p:spPr>
      </p:pic>
    </p:spTree>
    <p:extLst>
      <p:ext uri="{BB962C8B-B14F-4D97-AF65-F5344CB8AC3E}">
        <p14:creationId xmlns:p14="http://schemas.microsoft.com/office/powerpoint/2010/main" val="225455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Usage</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23</a:t>
            </a:fld>
            <a:endParaRPr lang="en-US"/>
          </a:p>
        </p:txBody>
      </p:sp>
      <p:graphicFrame>
        <p:nvGraphicFramePr>
          <p:cNvPr id="7" name="Content Placeholder 3"/>
          <p:cNvGraphicFramePr>
            <a:graphicFrameLocks noChangeAspect="1"/>
          </p:cNvGraphicFramePr>
          <p:nvPr>
            <p:extLst>
              <p:ext uri="{D42A27DB-BD31-4B8C-83A1-F6EECF244321}">
                <p14:modId xmlns:p14="http://schemas.microsoft.com/office/powerpoint/2010/main" val="678987163"/>
              </p:ext>
            </p:extLst>
          </p:nvPr>
        </p:nvGraphicFramePr>
        <p:xfrm>
          <a:off x="457200" y="1280160"/>
          <a:ext cx="5167279" cy="3657600"/>
        </p:xfrm>
        <a:graphic>
          <a:graphicData uri="http://schemas.openxmlformats.org/presentationml/2006/ole">
            <mc:AlternateContent xmlns:mc="http://schemas.openxmlformats.org/markup-compatibility/2006">
              <mc:Choice xmlns:v="urn:schemas-microsoft-com:vml" Requires="v">
                <p:oleObj spid="_x0000_s1054" name="Acrobat Document" r:id="rId3" imgW="8019977" imgH="5676750" progId="AcroExch.Document.2015">
                  <p:embed/>
                </p:oleObj>
              </mc:Choice>
              <mc:Fallback>
                <p:oleObj name="Acrobat Document" r:id="rId3" imgW="8019977" imgH="5676750" progId="AcroExch.Document.2015">
                  <p:embed/>
                  <p:pic>
                    <p:nvPicPr>
                      <p:cNvPr id="7" name="Content Placeholder 3"/>
                      <p:cNvPicPr/>
                      <p:nvPr/>
                    </p:nvPicPr>
                    <p:blipFill>
                      <a:blip r:embed="rId4"/>
                      <a:stretch>
                        <a:fillRect/>
                      </a:stretch>
                    </p:blipFill>
                    <p:spPr>
                      <a:xfrm>
                        <a:off x="457200" y="1280160"/>
                        <a:ext cx="5167279" cy="3657600"/>
                      </a:xfrm>
                      <a:prstGeom prst="rect">
                        <a:avLst/>
                      </a:prstGeom>
                      <a:ln w="3175">
                        <a:solidFill>
                          <a:schemeClr val="tx1"/>
                        </a:solidFill>
                      </a:ln>
                    </p:spPr>
                  </p:pic>
                </p:oleObj>
              </mc:Fallback>
            </mc:AlternateContent>
          </a:graphicData>
        </a:graphic>
      </p:graphicFrame>
      <p:graphicFrame>
        <p:nvGraphicFramePr>
          <p:cNvPr id="8" name="Content Placeholder 4"/>
          <p:cNvGraphicFramePr>
            <a:graphicFrameLocks noChangeAspect="1"/>
          </p:cNvGraphicFramePr>
          <p:nvPr>
            <p:extLst>
              <p:ext uri="{D42A27DB-BD31-4B8C-83A1-F6EECF244321}">
                <p14:modId xmlns:p14="http://schemas.microsoft.com/office/powerpoint/2010/main" val="730826151"/>
              </p:ext>
            </p:extLst>
          </p:nvPr>
        </p:nvGraphicFramePr>
        <p:xfrm>
          <a:off x="3657600" y="2743200"/>
          <a:ext cx="5167279" cy="3657600"/>
        </p:xfrm>
        <a:graphic>
          <a:graphicData uri="http://schemas.openxmlformats.org/presentationml/2006/ole">
            <mc:AlternateContent xmlns:mc="http://schemas.openxmlformats.org/markup-compatibility/2006">
              <mc:Choice xmlns:v="urn:schemas-microsoft-com:vml" Requires="v">
                <p:oleObj spid="_x0000_s1055" name="Acrobat Document" r:id="rId5" imgW="8019977" imgH="5676750" progId="AcroExch.Document.2015">
                  <p:embed/>
                </p:oleObj>
              </mc:Choice>
              <mc:Fallback>
                <p:oleObj name="Acrobat Document" r:id="rId5" imgW="8019977" imgH="5676750" progId="AcroExch.Document.2015">
                  <p:embed/>
                  <p:pic>
                    <p:nvPicPr>
                      <p:cNvPr id="8" name="Content Placeholder 4"/>
                      <p:cNvPicPr/>
                      <p:nvPr/>
                    </p:nvPicPr>
                    <p:blipFill>
                      <a:blip r:embed="rId6"/>
                      <a:stretch>
                        <a:fillRect/>
                      </a:stretch>
                    </p:blipFill>
                    <p:spPr>
                      <a:xfrm>
                        <a:off x="3657600" y="2743200"/>
                        <a:ext cx="5167279" cy="3657600"/>
                      </a:xfrm>
                      <a:prstGeom prst="rect">
                        <a:avLst/>
                      </a:prstGeom>
                      <a:ln w="3175">
                        <a:solidFill>
                          <a:schemeClr val="tx1"/>
                        </a:solidFill>
                      </a:ln>
                    </p:spPr>
                  </p:pic>
                </p:oleObj>
              </mc:Fallback>
            </mc:AlternateContent>
          </a:graphicData>
        </a:graphic>
      </p:graphicFrame>
    </p:spTree>
    <p:extLst>
      <p:ext uri="{BB962C8B-B14F-4D97-AF65-F5344CB8AC3E}">
        <p14:creationId xmlns:p14="http://schemas.microsoft.com/office/powerpoint/2010/main" val="236654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Usage</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24</a:t>
            </a:fld>
            <a:endParaRPr lang="en-US"/>
          </a:p>
        </p:txBody>
      </p:sp>
      <p:graphicFrame>
        <p:nvGraphicFramePr>
          <p:cNvPr id="7" name="Content Placeholder 3"/>
          <p:cNvGraphicFramePr>
            <a:graphicFrameLocks noChangeAspect="1"/>
          </p:cNvGraphicFramePr>
          <p:nvPr>
            <p:extLst>
              <p:ext uri="{D42A27DB-BD31-4B8C-83A1-F6EECF244321}">
                <p14:modId xmlns:p14="http://schemas.microsoft.com/office/powerpoint/2010/main" val="2830115664"/>
              </p:ext>
            </p:extLst>
          </p:nvPr>
        </p:nvGraphicFramePr>
        <p:xfrm>
          <a:off x="457200" y="1282126"/>
          <a:ext cx="5167280" cy="3657600"/>
        </p:xfrm>
        <a:graphic>
          <a:graphicData uri="http://schemas.openxmlformats.org/presentationml/2006/ole">
            <mc:AlternateContent xmlns:mc="http://schemas.openxmlformats.org/markup-compatibility/2006">
              <mc:Choice xmlns:v="urn:schemas-microsoft-com:vml" Requires="v">
                <p:oleObj spid="_x0000_s2078" name="Acrobat Document" r:id="rId3" imgW="8019977" imgH="5676750" progId="AcroExch.Document.2015">
                  <p:embed/>
                </p:oleObj>
              </mc:Choice>
              <mc:Fallback>
                <p:oleObj name="Acrobat Document" r:id="rId3" imgW="8019977" imgH="5676750" progId="AcroExch.Document.2015">
                  <p:embed/>
                  <p:pic>
                    <p:nvPicPr>
                      <p:cNvPr id="7" name="Content Placeholder 3"/>
                      <p:cNvPicPr/>
                      <p:nvPr/>
                    </p:nvPicPr>
                    <p:blipFill>
                      <a:blip r:embed="rId4"/>
                      <a:stretch>
                        <a:fillRect/>
                      </a:stretch>
                    </p:blipFill>
                    <p:spPr>
                      <a:xfrm>
                        <a:off x="457200" y="1282126"/>
                        <a:ext cx="5167280" cy="3657600"/>
                      </a:xfrm>
                      <a:prstGeom prst="rect">
                        <a:avLst/>
                      </a:prstGeom>
                      <a:ln>
                        <a:solidFill>
                          <a:schemeClr val="tx1"/>
                        </a:solidFill>
                      </a:ln>
                    </p:spPr>
                  </p:pic>
                </p:oleObj>
              </mc:Fallback>
            </mc:AlternateContent>
          </a:graphicData>
        </a:graphic>
      </p:graphicFrame>
      <p:graphicFrame>
        <p:nvGraphicFramePr>
          <p:cNvPr id="8" name="Content Placeholder 3"/>
          <p:cNvGraphicFramePr>
            <a:graphicFrameLocks noChangeAspect="1"/>
          </p:cNvGraphicFramePr>
          <p:nvPr>
            <p:extLst>
              <p:ext uri="{D42A27DB-BD31-4B8C-83A1-F6EECF244321}">
                <p14:modId xmlns:p14="http://schemas.microsoft.com/office/powerpoint/2010/main" val="398346921"/>
              </p:ext>
            </p:extLst>
          </p:nvPr>
        </p:nvGraphicFramePr>
        <p:xfrm>
          <a:off x="3657600" y="2743200"/>
          <a:ext cx="5167280" cy="3657600"/>
        </p:xfrm>
        <a:graphic>
          <a:graphicData uri="http://schemas.openxmlformats.org/presentationml/2006/ole">
            <mc:AlternateContent xmlns:mc="http://schemas.openxmlformats.org/markup-compatibility/2006">
              <mc:Choice xmlns:v="urn:schemas-microsoft-com:vml" Requires="v">
                <p:oleObj spid="_x0000_s2079" name="Acrobat Document" r:id="rId5" imgW="8019977" imgH="5676750" progId="AcroExch.Document.2015">
                  <p:embed/>
                </p:oleObj>
              </mc:Choice>
              <mc:Fallback>
                <p:oleObj name="Acrobat Document" r:id="rId5" imgW="8019977" imgH="5676750" progId="AcroExch.Document.2015">
                  <p:embed/>
                  <p:pic>
                    <p:nvPicPr>
                      <p:cNvPr id="8" name="Content Placeholder 3"/>
                      <p:cNvPicPr/>
                      <p:nvPr/>
                    </p:nvPicPr>
                    <p:blipFill>
                      <a:blip r:embed="rId6"/>
                      <a:stretch>
                        <a:fillRect/>
                      </a:stretch>
                    </p:blipFill>
                    <p:spPr>
                      <a:xfrm>
                        <a:off x="3657600" y="2743200"/>
                        <a:ext cx="5167280" cy="36576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4846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Usage</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25</a:t>
            </a:fld>
            <a:endParaRPr lang="en-US"/>
          </a:p>
        </p:txBody>
      </p:sp>
      <p:graphicFrame>
        <p:nvGraphicFramePr>
          <p:cNvPr id="7" name="Content Placeholder 3"/>
          <p:cNvGraphicFramePr>
            <a:graphicFrameLocks noChangeAspect="1"/>
          </p:cNvGraphicFramePr>
          <p:nvPr>
            <p:extLst>
              <p:ext uri="{D42A27DB-BD31-4B8C-83A1-F6EECF244321}">
                <p14:modId xmlns:p14="http://schemas.microsoft.com/office/powerpoint/2010/main" val="1835809719"/>
              </p:ext>
            </p:extLst>
          </p:nvPr>
        </p:nvGraphicFramePr>
        <p:xfrm>
          <a:off x="350520" y="1321064"/>
          <a:ext cx="5669280" cy="4012936"/>
        </p:xfrm>
        <a:graphic>
          <a:graphicData uri="http://schemas.openxmlformats.org/presentationml/2006/ole">
            <mc:AlternateContent xmlns:mc="http://schemas.openxmlformats.org/markup-compatibility/2006">
              <mc:Choice xmlns:v="urn:schemas-microsoft-com:vml" Requires="v">
                <p:oleObj spid="_x0000_s3088" name="Acrobat Document" r:id="rId4" imgW="8019977" imgH="5676750" progId="AcroExch.Document.2015">
                  <p:embed/>
                </p:oleObj>
              </mc:Choice>
              <mc:Fallback>
                <p:oleObj name="Acrobat Document" r:id="rId4" imgW="8019977" imgH="5676750" progId="AcroExch.Document.2015">
                  <p:embed/>
                  <p:pic>
                    <p:nvPicPr>
                      <p:cNvPr id="7" name="Content Placeholder 3"/>
                      <p:cNvPicPr/>
                      <p:nvPr/>
                    </p:nvPicPr>
                    <p:blipFill>
                      <a:blip r:embed="rId5"/>
                      <a:stretch>
                        <a:fillRect/>
                      </a:stretch>
                    </p:blipFill>
                    <p:spPr>
                      <a:xfrm>
                        <a:off x="350520" y="1321064"/>
                        <a:ext cx="5669280" cy="4012936"/>
                      </a:xfrm>
                      <a:prstGeom prst="rect">
                        <a:avLst/>
                      </a:prstGeom>
                      <a:ln>
                        <a:solidFill>
                          <a:schemeClr val="tx1"/>
                        </a:solidFill>
                      </a:ln>
                    </p:spPr>
                  </p:pic>
                </p:oleObj>
              </mc:Fallback>
            </mc:AlternateContent>
          </a:graphicData>
        </a:graphic>
      </p:graphicFrame>
      <p:sp>
        <p:nvSpPr>
          <p:cNvPr id="8" name="Content Placeholder 2"/>
          <p:cNvSpPr txBox="1">
            <a:spLocks/>
          </p:cNvSpPr>
          <p:nvPr/>
        </p:nvSpPr>
        <p:spPr>
          <a:xfrm>
            <a:off x="6019800" y="1295400"/>
            <a:ext cx="2819400" cy="5234988"/>
          </a:xfrm>
          <a:prstGeom prst="rect">
            <a:avLst/>
          </a:prstGeom>
        </p:spPr>
        <p:txBody>
          <a:bodyPr vert="horz" lIns="91440" tIns="45720" rIns="91440" bIns="45720" rtlCol="0">
            <a:normAutofit/>
          </a:bodyPr>
          <a:lstStyle>
            <a:lvl1pPr marL="51435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kumimoji="0" lang="en-US" sz="3200" b="0" i="0" u="none" strike="noStrike" kern="1200" cap="small"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lumMod val="75000"/>
                  </a:schemeClr>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lumMod val="75000"/>
                  </a:schemeClr>
                </a:solidFill>
                <a:latin typeface="Arial" panose="020B0604020202020204" pitchFamily="34" charset="0"/>
                <a:ea typeface="+mn-ea"/>
                <a:cs typeface="Arial" panose="020B0604020202020204" pitchFamily="34" charset="0"/>
              </a:defRPr>
            </a:lvl5pPr>
            <a:lvl6pPr marL="1063291" indent="-171499" algn="l" defTabSz="685994" rtl="0" eaLnBrk="1" latinLnBrk="0" hangingPunct="1">
              <a:spcBef>
                <a:spcPts val="450"/>
              </a:spcBef>
              <a:buSzPct val="80000"/>
              <a:buFont typeface="Arial" pitchFamily="34" charset="0"/>
              <a:buChar char="•"/>
              <a:defRPr sz="1200" kern="1200">
                <a:solidFill>
                  <a:schemeClr val="tx1"/>
                </a:solidFill>
                <a:latin typeface="+mn-lt"/>
                <a:ea typeface="+mn-ea"/>
                <a:cs typeface="+mn-cs"/>
              </a:defRPr>
            </a:lvl6pPr>
            <a:lvl7pPr marL="1234789" indent="-171499" algn="l" defTabSz="685994" rtl="0" eaLnBrk="1" latinLnBrk="0" hangingPunct="1">
              <a:spcBef>
                <a:spcPts val="450"/>
              </a:spcBef>
              <a:buSzPct val="80000"/>
              <a:buFont typeface="Arial" pitchFamily="34" charset="0"/>
              <a:buChar char="•"/>
              <a:defRPr sz="1200" kern="1200" baseline="0">
                <a:solidFill>
                  <a:schemeClr val="tx1"/>
                </a:solidFill>
                <a:latin typeface="+mn-lt"/>
                <a:ea typeface="+mn-ea"/>
                <a:cs typeface="+mn-cs"/>
              </a:defRPr>
            </a:lvl7pPr>
            <a:lvl8pPr marL="1406288" indent="-171499" algn="l" defTabSz="685994" rtl="0" eaLnBrk="1" latinLnBrk="0" hangingPunct="1">
              <a:spcBef>
                <a:spcPts val="450"/>
              </a:spcBef>
              <a:buSzPct val="80000"/>
              <a:buFont typeface="Arial" pitchFamily="34" charset="0"/>
              <a:buChar char="•"/>
              <a:defRPr sz="1200" kern="1200" baseline="0">
                <a:solidFill>
                  <a:schemeClr val="tx1"/>
                </a:solidFill>
                <a:latin typeface="+mn-lt"/>
                <a:ea typeface="+mn-ea"/>
                <a:cs typeface="+mn-cs"/>
              </a:defRPr>
            </a:lvl8pPr>
            <a:lvl9pPr marL="1577787" indent="-171499" algn="l" defTabSz="685994" rtl="0" eaLnBrk="1" latinLnBrk="0" hangingPunct="1">
              <a:spcBef>
                <a:spcPts val="450"/>
              </a:spcBef>
              <a:buSzPct val="80000"/>
              <a:buFont typeface="Arial" pitchFamily="34" charset="0"/>
              <a:buChar char="•"/>
              <a:defRPr sz="1200" kern="1200" baseline="0">
                <a:solidFill>
                  <a:schemeClr val="tx1"/>
                </a:solidFill>
                <a:latin typeface="+mn-lt"/>
                <a:ea typeface="+mn-ea"/>
                <a:cs typeface="+mn-cs"/>
              </a:defRPr>
            </a:lvl9pPr>
          </a:lstStyle>
          <a:p>
            <a:pPr marL="285750" indent="-285750">
              <a:spcBef>
                <a:spcPts val="0"/>
              </a:spcBef>
              <a:spcAft>
                <a:spcPts val="600"/>
              </a:spcAft>
            </a:pPr>
            <a:r>
              <a:rPr lang="en-US" sz="1800" cap="none" dirty="0">
                <a:solidFill>
                  <a:prstClr val="black"/>
                </a:solidFill>
              </a:rPr>
              <a:t>Final product gave everyone a good idea as to what areas were being relocated, embargoed, and how to set up control points. </a:t>
            </a:r>
          </a:p>
          <a:p>
            <a:pPr marL="285750" indent="-285750">
              <a:spcBef>
                <a:spcPts val="0"/>
              </a:spcBef>
              <a:spcAft>
                <a:spcPts val="600"/>
              </a:spcAft>
            </a:pPr>
            <a:r>
              <a:rPr lang="en-US" sz="1800" cap="none" dirty="0">
                <a:solidFill>
                  <a:prstClr val="black"/>
                </a:solidFill>
              </a:rPr>
              <a:t>Department of Agriculture had a separate map with USDA partners looking at private sector that would be impacted to begin outreach on a close level.</a:t>
            </a:r>
          </a:p>
        </p:txBody>
      </p:sp>
      <p:sp>
        <p:nvSpPr>
          <p:cNvPr id="9" name="Content Placeholder 2"/>
          <p:cNvSpPr txBox="1">
            <a:spLocks/>
          </p:cNvSpPr>
          <p:nvPr/>
        </p:nvSpPr>
        <p:spPr>
          <a:xfrm>
            <a:off x="304800" y="5572760"/>
            <a:ext cx="8382001" cy="75184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3200" kern="1200" cap="small" baseline="0">
                <a:solidFill>
                  <a:schemeClr val="accent3">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Bef>
                <a:spcPts val="0"/>
              </a:spcBef>
              <a:spcAft>
                <a:spcPts val="600"/>
              </a:spcAft>
            </a:pPr>
            <a:r>
              <a:rPr lang="en-US" sz="1800" cap="none" dirty="0">
                <a:solidFill>
                  <a:prstClr val="black"/>
                </a:solidFill>
                <a:latin typeface="Arial" panose="020B0604020202020204" pitchFamily="34" charset="0"/>
                <a:cs typeface="Arial" panose="020B0604020202020204" pitchFamily="34" charset="0"/>
              </a:rPr>
              <a:t>Preliminary look at critical infrastructure to show what could be done, gave people way to brainstorm what would like to see/who to talk to.</a:t>
            </a:r>
          </a:p>
        </p:txBody>
      </p:sp>
    </p:spTree>
    <p:extLst>
      <p:ext uri="{BB962C8B-B14F-4D97-AF65-F5344CB8AC3E}">
        <p14:creationId xmlns:p14="http://schemas.microsoft.com/office/powerpoint/2010/main" val="177055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Successes</a:t>
            </a:r>
          </a:p>
        </p:txBody>
      </p:sp>
      <p:sp>
        <p:nvSpPr>
          <p:cNvPr id="3" name="Content Placeholder 2"/>
          <p:cNvSpPr>
            <a:spLocks noGrp="1"/>
          </p:cNvSpPr>
          <p:nvPr>
            <p:ph idx="1"/>
          </p:nvPr>
        </p:nvSpPr>
        <p:spPr>
          <a:xfrm>
            <a:off x="381001" y="1289502"/>
            <a:ext cx="8305798" cy="5133350"/>
          </a:xfrm>
        </p:spPr>
        <p:txBody>
          <a:bodyPr>
            <a:normAutofit fontScale="92500" lnSpcReduction="10000"/>
          </a:bodyPr>
          <a:lstStyle/>
          <a:p>
            <a:r>
              <a:rPr lang="en-US" dirty="0"/>
              <a:t>We either already had the Data, or we had identified data ahead of time. Yay!</a:t>
            </a:r>
          </a:p>
          <a:p>
            <a:r>
              <a:rPr lang="en-US" dirty="0"/>
              <a:t>Command and control relied on the tool</a:t>
            </a:r>
          </a:p>
          <a:p>
            <a:pPr lvl="1"/>
            <a:r>
              <a:rPr lang="en-US" dirty="0"/>
              <a:t>Referred interested parties to the app for updates</a:t>
            </a:r>
          </a:p>
          <a:p>
            <a:r>
              <a:rPr lang="en-US" dirty="0"/>
              <a:t>GIS unit gained experience</a:t>
            </a:r>
          </a:p>
          <a:p>
            <a:pPr lvl="1"/>
            <a:r>
              <a:rPr lang="en-US" dirty="0"/>
              <a:t>Worked cohesively, analysis and new data requests handled more quickly as the exercise progressed</a:t>
            </a:r>
          </a:p>
          <a:p>
            <a:r>
              <a:rPr lang="en-US" dirty="0"/>
              <a:t>Users preferred the visual aspect over static tables</a:t>
            </a:r>
          </a:p>
          <a:p>
            <a:r>
              <a:rPr lang="en-US" dirty="0"/>
              <a:t>Gained new Champions for the technology</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26</a:t>
            </a:fld>
            <a:endParaRPr lang="en-US"/>
          </a:p>
        </p:txBody>
      </p:sp>
      <p:pic>
        <p:nvPicPr>
          <p:cNvPr id="7" name="Picture 7" descr="A picture containing indoor, table, wall&#10;&#10;Description generated with high confidence">
            <a:extLst>
              <a:ext uri="{FF2B5EF4-FFF2-40B4-BE49-F238E27FC236}">
                <a16:creationId xmlns:a16="http://schemas.microsoft.com/office/drawing/2014/main" id="{C0FE47F9-F5A6-4AF0-B6DE-D576912BDDC5}"/>
              </a:ext>
            </a:extLst>
          </p:cNvPr>
          <p:cNvPicPr>
            <a:picLocks noChangeAspect="1"/>
          </p:cNvPicPr>
          <p:nvPr/>
        </p:nvPicPr>
        <p:blipFill>
          <a:blip r:embed="rId3"/>
          <a:stretch>
            <a:fillRect/>
          </a:stretch>
        </p:blipFill>
        <p:spPr>
          <a:xfrm>
            <a:off x="6586389" y="4962046"/>
            <a:ext cx="2522686" cy="1891192"/>
          </a:xfrm>
          <a:prstGeom prst="rect">
            <a:avLst/>
          </a:prstGeom>
        </p:spPr>
      </p:pic>
    </p:spTree>
    <p:extLst>
      <p:ext uri="{BB962C8B-B14F-4D97-AF65-F5344CB8AC3E}">
        <p14:creationId xmlns:p14="http://schemas.microsoft.com/office/powerpoint/2010/main" val="10652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Learned/Opportunities</a:t>
            </a:r>
          </a:p>
        </p:txBody>
      </p:sp>
      <p:sp>
        <p:nvSpPr>
          <p:cNvPr id="3" name="Content Placeholder 2"/>
          <p:cNvSpPr>
            <a:spLocks noGrp="1"/>
          </p:cNvSpPr>
          <p:nvPr>
            <p:ph idx="1"/>
          </p:nvPr>
        </p:nvSpPr>
        <p:spPr/>
        <p:txBody>
          <a:bodyPr/>
          <a:lstStyle/>
          <a:p>
            <a:r>
              <a:rPr lang="en-US" dirty="0"/>
              <a:t>Too much work for 1 person</a:t>
            </a:r>
          </a:p>
          <a:p>
            <a:r>
              <a:rPr lang="en-US" dirty="0"/>
              <a:t>Received a lot of ad hoc requests</a:t>
            </a:r>
          </a:p>
          <a:p>
            <a:pPr lvl="1"/>
            <a:r>
              <a:rPr lang="en-US" dirty="0"/>
              <a:t>Identified opportunities for added functionality</a:t>
            </a:r>
          </a:p>
          <a:p>
            <a:pPr lvl="1"/>
            <a:r>
              <a:rPr lang="en-US" dirty="0"/>
              <a:t>App allowed users to control their layers and their view</a:t>
            </a:r>
          </a:p>
          <a:p>
            <a:r>
              <a:rPr lang="en-US" dirty="0"/>
              <a:t>Faster to click on a map than create a spreadsheet</a:t>
            </a:r>
          </a:p>
          <a:p>
            <a:r>
              <a:rPr lang="en-US" dirty="0"/>
              <a:t>Most lessons applied to All-Hazards</a:t>
            </a:r>
          </a:p>
          <a:p>
            <a:pPr lvl="1"/>
            <a:r>
              <a:rPr lang="en-US" dirty="0"/>
              <a:t>Identified additional business requirements</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27</a:t>
            </a:fld>
            <a:endParaRPr lang="en-US"/>
          </a:p>
        </p:txBody>
      </p:sp>
    </p:spTree>
    <p:extLst>
      <p:ext uri="{BB962C8B-B14F-4D97-AF65-F5344CB8AC3E}">
        <p14:creationId xmlns:p14="http://schemas.microsoft.com/office/powerpoint/2010/main" val="206748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Learned/Opportunities</a:t>
            </a:r>
          </a:p>
        </p:txBody>
      </p:sp>
      <p:sp>
        <p:nvSpPr>
          <p:cNvPr id="3" name="Content Placeholder 2"/>
          <p:cNvSpPr>
            <a:spLocks noGrp="1"/>
          </p:cNvSpPr>
          <p:nvPr>
            <p:ph idx="1"/>
          </p:nvPr>
        </p:nvSpPr>
        <p:spPr/>
        <p:txBody>
          <a:bodyPr/>
          <a:lstStyle/>
          <a:p>
            <a:r>
              <a:rPr lang="en-US" dirty="0"/>
              <a:t>Full computer processes difficult during abbreviated exercise</a:t>
            </a:r>
          </a:p>
          <a:p>
            <a:pPr lvl="1"/>
            <a:r>
              <a:rPr lang="en-US" dirty="0"/>
              <a:t>Puts stress on the GIS Analysts</a:t>
            </a:r>
          </a:p>
          <a:p>
            <a:pPr lvl="1"/>
            <a:r>
              <a:rPr lang="en-US" dirty="0"/>
              <a:t>Detailed planning ahead of time important</a:t>
            </a:r>
          </a:p>
          <a:p>
            <a:pPr lvl="1"/>
            <a:r>
              <a:rPr lang="en-US" dirty="0"/>
              <a:t>Pre-stage as much data as possible</a:t>
            </a:r>
          </a:p>
          <a:p>
            <a:pPr lvl="1"/>
            <a:r>
              <a:rPr lang="en-US" dirty="0"/>
              <a:t>Plan ahead for new data and how to handle it</a:t>
            </a:r>
          </a:p>
          <a:p>
            <a:pPr lvl="1"/>
            <a:r>
              <a:rPr lang="en-US" dirty="0"/>
              <a:t>Document procedures ahead of time</a:t>
            </a:r>
          </a:p>
          <a:p>
            <a:r>
              <a:rPr lang="en-US" dirty="0"/>
              <a:t>There will always be last minute adjustments and requirements</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28</a:t>
            </a:fld>
            <a:endParaRPr lang="en-US"/>
          </a:p>
        </p:txBody>
      </p:sp>
    </p:spTree>
    <p:extLst>
      <p:ext uri="{BB962C8B-B14F-4D97-AF65-F5344CB8AC3E}">
        <p14:creationId xmlns:p14="http://schemas.microsoft.com/office/powerpoint/2010/main" val="363016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Steps</a:t>
            </a:r>
          </a:p>
        </p:txBody>
      </p:sp>
      <p:sp>
        <p:nvSpPr>
          <p:cNvPr id="3" name="Content Placeholder 2"/>
          <p:cNvSpPr>
            <a:spLocks noGrp="1"/>
          </p:cNvSpPr>
          <p:nvPr>
            <p:ph idx="1"/>
          </p:nvPr>
        </p:nvSpPr>
        <p:spPr/>
        <p:txBody>
          <a:bodyPr/>
          <a:lstStyle/>
          <a:p>
            <a:r>
              <a:rPr lang="en-US" dirty="0"/>
              <a:t>Prepare for Plume exercise</a:t>
            </a:r>
          </a:p>
          <a:p>
            <a:r>
              <a:rPr lang="en-US" dirty="0"/>
              <a:t>Document and prioritize requirements</a:t>
            </a:r>
          </a:p>
          <a:p>
            <a:r>
              <a:rPr lang="en-US" dirty="0"/>
              <a:t>Additional field usage</a:t>
            </a:r>
          </a:p>
          <a:p>
            <a:r>
              <a:rPr lang="en-US" dirty="0"/>
              <a:t>User training</a:t>
            </a:r>
          </a:p>
          <a:p>
            <a:r>
              <a:rPr lang="en-US" dirty="0"/>
              <a:t>Formalize GIS Unit</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29</a:t>
            </a:fld>
            <a:endParaRPr lang="en-US"/>
          </a:p>
        </p:txBody>
      </p:sp>
      <p:sp>
        <p:nvSpPr>
          <p:cNvPr id="10" name="Rectangle 9"/>
          <p:cNvSpPr/>
          <p:nvPr/>
        </p:nvSpPr>
        <p:spPr>
          <a:xfrm>
            <a:off x="1295400" y="0"/>
            <a:ext cx="6934200" cy="6553200"/>
          </a:xfrm>
          <a:prstGeom prst="rect">
            <a:avLst/>
          </a:prstGeom>
          <a:blipFill dpi="0" rotWithShape="1">
            <a:blip r:embed="rId3">
              <a:alphaModFix amt="25000"/>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207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a:bodyPr>
          <a:lstStyle/>
          <a:p>
            <a:r>
              <a:rPr lang="en-US" dirty="0"/>
              <a:t>What did we create?</a:t>
            </a:r>
          </a:p>
          <a:p>
            <a:r>
              <a:rPr lang="en-US" dirty="0"/>
              <a:t>Business Need</a:t>
            </a:r>
          </a:p>
          <a:p>
            <a:r>
              <a:rPr lang="en-US" dirty="0"/>
              <a:t>Development Process</a:t>
            </a:r>
          </a:p>
          <a:p>
            <a:r>
              <a:rPr lang="en-US" dirty="0"/>
              <a:t>Application Usage</a:t>
            </a:r>
          </a:p>
          <a:p>
            <a:r>
              <a:rPr lang="en-US" dirty="0"/>
              <a:t>Successes</a:t>
            </a:r>
          </a:p>
          <a:p>
            <a:r>
              <a:rPr lang="en-US" dirty="0"/>
              <a:t>Lessons learned</a:t>
            </a:r>
          </a:p>
          <a:p>
            <a:r>
              <a:rPr lang="en-US" dirty="0"/>
              <a:t>Future steps</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3</a:t>
            </a:fld>
            <a:endParaRPr lang="en-US"/>
          </a:p>
        </p:txBody>
      </p:sp>
    </p:spTree>
    <p:extLst>
      <p:ext uri="{BB962C8B-B14F-4D97-AF65-F5344CB8AC3E}">
        <p14:creationId xmlns:p14="http://schemas.microsoft.com/office/powerpoint/2010/main" val="1372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Teamwork!</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30</a:t>
            </a:fld>
            <a:endParaRPr lang="en-US"/>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33" y="1265102"/>
            <a:ext cx="7992533" cy="4830898"/>
          </a:xfrm>
          <a:prstGeom prst="rect">
            <a:avLst/>
          </a:prstGeom>
        </p:spPr>
      </p:pic>
    </p:spTree>
    <p:extLst>
      <p:ext uri="{BB962C8B-B14F-4D97-AF65-F5344CB8AC3E}">
        <p14:creationId xmlns:p14="http://schemas.microsoft.com/office/powerpoint/2010/main" val="26439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Contact</a:t>
            </a:r>
          </a:p>
        </p:txBody>
      </p:sp>
      <p:sp>
        <p:nvSpPr>
          <p:cNvPr id="3" name="Content Placeholder 2"/>
          <p:cNvSpPr>
            <a:spLocks noGrp="1"/>
          </p:cNvSpPr>
          <p:nvPr>
            <p:ph idx="1"/>
          </p:nvPr>
        </p:nvSpPr>
        <p:spPr/>
        <p:txBody>
          <a:bodyPr>
            <a:normAutofit/>
          </a:bodyPr>
          <a:lstStyle/>
          <a:p>
            <a:pPr marL="57150" indent="0">
              <a:buNone/>
            </a:pPr>
            <a:r>
              <a:rPr lang="en-US" sz="2000" dirty="0"/>
              <a:t>Renee Hupp, (DEMA), </a:t>
            </a:r>
            <a:r>
              <a:rPr lang="en-US" sz="1600" dirty="0"/>
              <a:t>Renee.Hupp@state.de.us</a:t>
            </a:r>
          </a:p>
          <a:p>
            <a:pPr marL="57150" indent="0">
              <a:buNone/>
            </a:pPr>
            <a:r>
              <a:rPr lang="en-US" sz="2000" dirty="0"/>
              <a:t>Kim Cloud, (DTI), </a:t>
            </a:r>
            <a:r>
              <a:rPr lang="en-US" sz="1600" dirty="0"/>
              <a:t>Kim.Cloud@state.de.us, FirstMap@state.de.us</a:t>
            </a:r>
          </a:p>
          <a:p>
            <a:pPr marL="57150" indent="0">
              <a:buNone/>
            </a:pPr>
            <a:r>
              <a:rPr lang="en-US" sz="2000" dirty="0"/>
              <a:t>Frieda Fisher-Tyler, (DHSS), </a:t>
            </a:r>
            <a:r>
              <a:rPr lang="en-US" sz="1600" dirty="0"/>
              <a:t>Frieda.Fisher-Tyler@state.de.us</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31</a:t>
            </a:fld>
            <a:endParaRPr lang="en-US"/>
          </a:p>
        </p:txBody>
      </p:sp>
      <p:pic>
        <p:nvPicPr>
          <p:cNvPr id="7" name="Picture 4" descr="j01317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2828925"/>
            <a:ext cx="3589078" cy="344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46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we Create?</a:t>
            </a:r>
          </a:p>
        </p:txBody>
      </p:sp>
      <p:sp>
        <p:nvSpPr>
          <p:cNvPr id="3" name="Content Placeholder 2"/>
          <p:cNvSpPr>
            <a:spLocks noGrp="1"/>
          </p:cNvSpPr>
          <p:nvPr>
            <p:ph idx="1"/>
          </p:nvPr>
        </p:nvSpPr>
        <p:spPr/>
        <p:txBody>
          <a:bodyPr>
            <a:normAutofit lnSpcReduction="10000"/>
          </a:bodyPr>
          <a:lstStyle/>
          <a:p>
            <a:r>
              <a:rPr lang="en-US" sz="2800" dirty="0"/>
              <a:t>Radiological Emergency Preparedness (REP) Web Mapping Application</a:t>
            </a:r>
          </a:p>
          <a:p>
            <a:r>
              <a:rPr lang="en-US" sz="2800" dirty="0"/>
              <a:t>Designed for Technical Assessment Center (TAC)</a:t>
            </a:r>
          </a:p>
          <a:p>
            <a:r>
              <a:rPr lang="en-US" sz="2800" dirty="0"/>
              <a:t>Shows all fixed site radiological risks to Delaware</a:t>
            </a:r>
          </a:p>
          <a:p>
            <a:r>
              <a:rPr lang="en-US" sz="2800" dirty="0"/>
              <a:t>Includes layers for:</a:t>
            </a:r>
          </a:p>
          <a:p>
            <a:pPr lvl="1">
              <a:tabLst>
                <a:tab pos="4230688" algn="l"/>
              </a:tabLst>
            </a:pPr>
            <a:r>
              <a:rPr lang="en-US" sz="2000" dirty="0"/>
              <a:t>Emergency Response Planning Areas (ERPA)</a:t>
            </a:r>
          </a:p>
          <a:p>
            <a:pPr lvl="1">
              <a:tabLst>
                <a:tab pos="4230688" algn="l"/>
              </a:tabLst>
            </a:pPr>
            <a:r>
              <a:rPr lang="en-US" sz="2000" dirty="0"/>
              <a:t>Population</a:t>
            </a:r>
          </a:p>
          <a:p>
            <a:pPr lvl="1">
              <a:tabLst>
                <a:tab pos="4230688" algn="l"/>
              </a:tabLst>
            </a:pPr>
            <a:r>
              <a:rPr lang="en-US" sz="2000" dirty="0"/>
              <a:t>Demographics</a:t>
            </a:r>
          </a:p>
          <a:p>
            <a:pPr lvl="1">
              <a:tabLst>
                <a:tab pos="4230688" algn="l"/>
              </a:tabLst>
            </a:pPr>
            <a:r>
              <a:rPr lang="en-US" sz="2000" dirty="0"/>
              <a:t>Modifiable wind direction</a:t>
            </a:r>
          </a:p>
          <a:p>
            <a:pPr lvl="1">
              <a:tabLst>
                <a:tab pos="4230688" algn="l"/>
              </a:tabLst>
            </a:pPr>
            <a:r>
              <a:rPr lang="en-US" sz="2000" dirty="0"/>
              <a:t>Site locations</a:t>
            </a:r>
          </a:p>
          <a:p>
            <a:pPr lvl="1"/>
            <a:endParaRPr lang="en-US" sz="2000" dirty="0"/>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4</a:t>
            </a:fld>
            <a:endParaRPr lang="en-US"/>
          </a:p>
        </p:txBody>
      </p:sp>
    </p:spTree>
    <p:extLst>
      <p:ext uri="{BB962C8B-B14F-4D97-AF65-F5344CB8AC3E}">
        <p14:creationId xmlns:p14="http://schemas.microsoft.com/office/powerpoint/2010/main" val="184306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This…</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5</a:t>
            </a:fld>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293" y="1147241"/>
            <a:ext cx="4514272" cy="3886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029" y="718599"/>
            <a:ext cx="4098015" cy="307351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0747" y="2895600"/>
            <a:ext cx="3146053" cy="235954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8074" y="3886200"/>
            <a:ext cx="3783531" cy="2837648"/>
          </a:xfrm>
          <a:prstGeom prst="rect">
            <a:avLst/>
          </a:prstGeom>
        </p:spPr>
      </p:pic>
      <p:cxnSp>
        <p:nvCxnSpPr>
          <p:cNvPr id="11" name="Straight Arrow Connector 10"/>
          <p:cNvCxnSpPr>
            <a:stCxn id="12" idx="0"/>
          </p:cNvCxnSpPr>
          <p:nvPr/>
        </p:nvCxnSpPr>
        <p:spPr>
          <a:xfrm flipH="1" flipV="1">
            <a:off x="7696201" y="4724401"/>
            <a:ext cx="133748" cy="795228"/>
          </a:xfrm>
          <a:prstGeom prst="straightConnector1">
            <a:avLst/>
          </a:prstGeom>
          <a:ln w="22225">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3623" y="5519629"/>
            <a:ext cx="2412651" cy="400110"/>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Velcro arrow... </a:t>
            </a:r>
          </a:p>
        </p:txBody>
      </p:sp>
    </p:spTree>
    <p:extLst>
      <p:ext uri="{BB962C8B-B14F-4D97-AF65-F5344CB8AC3E}">
        <p14:creationId xmlns:p14="http://schemas.microsoft.com/office/powerpoint/2010/main" val="37642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This…</a:t>
            </a:r>
          </a:p>
        </p:txBody>
      </p:sp>
      <p:pic>
        <p:nvPicPr>
          <p:cNvPr id="7" name="Content Placeholder 6"/>
          <p:cNvPicPr>
            <a:picLocks noGrp="1" noChangeAspect="1"/>
          </p:cNvPicPr>
          <p:nvPr>
            <p:ph idx="1"/>
          </p:nvPr>
        </p:nvPicPr>
        <p:blipFill>
          <a:blip r:embed="rId3"/>
          <a:stretch>
            <a:fillRect/>
          </a:stretch>
        </p:blipFill>
        <p:spPr>
          <a:xfrm>
            <a:off x="500754" y="1289050"/>
            <a:ext cx="8046720" cy="4871302"/>
          </a:xfrm>
          <a:prstGeom prst="rect">
            <a:avLst/>
          </a:prstGeom>
        </p:spPr>
      </p:pic>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6</a:t>
            </a:fld>
            <a:endParaRPr lang="en-US"/>
          </a:p>
        </p:txBody>
      </p:sp>
    </p:spTree>
    <p:extLst>
      <p:ext uri="{BB962C8B-B14F-4D97-AF65-F5344CB8AC3E}">
        <p14:creationId xmlns:p14="http://schemas.microsoft.com/office/powerpoint/2010/main" val="379943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Drivers</a:t>
            </a:r>
          </a:p>
        </p:txBody>
      </p:sp>
      <p:sp>
        <p:nvSpPr>
          <p:cNvPr id="3" name="Content Placeholder 2"/>
          <p:cNvSpPr>
            <a:spLocks noGrp="1"/>
          </p:cNvSpPr>
          <p:nvPr>
            <p:ph idx="1"/>
          </p:nvPr>
        </p:nvSpPr>
        <p:spPr/>
        <p:txBody>
          <a:bodyPr>
            <a:normAutofit/>
          </a:bodyPr>
          <a:lstStyle/>
          <a:p>
            <a:r>
              <a:rPr lang="en-US" dirty="0"/>
              <a:t>Need a comprehensive integrated response from all players</a:t>
            </a:r>
          </a:p>
          <a:p>
            <a:r>
              <a:rPr lang="en-US" dirty="0"/>
              <a:t>Need a new way to look at shared situational awareness</a:t>
            </a:r>
          </a:p>
          <a:p>
            <a:r>
              <a:rPr lang="en-US" dirty="0"/>
              <a:t>Near real-time updates of decisions essential</a:t>
            </a:r>
          </a:p>
          <a:p>
            <a:pPr lvl="1"/>
            <a:r>
              <a:rPr lang="en-US" dirty="0"/>
              <a:t>Technical Assessment Center (TAC) shares process with Planning &amp; Operations</a:t>
            </a:r>
          </a:p>
          <a:p>
            <a:pPr lvl="1"/>
            <a:r>
              <a:rPr lang="en-US" dirty="0"/>
              <a:t>Standardized visuals help the process</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7</a:t>
            </a:fld>
            <a:endParaRPr lang="en-US"/>
          </a:p>
        </p:txBody>
      </p:sp>
    </p:spTree>
    <p:extLst>
      <p:ext uri="{BB962C8B-B14F-4D97-AF65-F5344CB8AC3E}">
        <p14:creationId xmlns:p14="http://schemas.microsoft.com/office/powerpoint/2010/main" val="38391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Drivers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59945007"/>
              </p:ext>
            </p:extLst>
          </p:nvPr>
        </p:nvGraphicFramePr>
        <p:xfrm>
          <a:off x="228600" y="990600"/>
          <a:ext cx="84582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8</a:t>
            </a:fld>
            <a:endParaRPr lang="en-US"/>
          </a:p>
        </p:txBody>
      </p:sp>
      <p:grpSp>
        <p:nvGrpSpPr>
          <p:cNvPr id="8" name="Group 7"/>
          <p:cNvGrpSpPr>
            <a:grpSpLocks noChangeAspect="1"/>
          </p:cNvGrpSpPr>
          <p:nvPr/>
        </p:nvGrpSpPr>
        <p:grpSpPr>
          <a:xfrm>
            <a:off x="3558540" y="2529840"/>
            <a:ext cx="2103120" cy="2103120"/>
            <a:chOff x="3733798" y="2057396"/>
            <a:chExt cx="990603" cy="1066806"/>
          </a:xfrm>
        </p:grpSpPr>
        <p:sp>
          <p:nvSpPr>
            <p:cNvPr id="9" name="Oval 8"/>
            <p:cNvSpPr/>
            <p:nvPr/>
          </p:nvSpPr>
          <p:spPr>
            <a:xfrm>
              <a:off x="3733798" y="2057396"/>
              <a:ext cx="990603" cy="1066806"/>
            </a:xfrm>
            <a:prstGeom prst="ellipse">
              <a:avLst/>
            </a:prstGeom>
          </p:spPr>
          <p:style>
            <a:lnRef idx="2">
              <a:schemeClr val="lt1">
                <a:hueOff val="0"/>
                <a:satOff val="0"/>
                <a:lumOff val="0"/>
                <a:alphaOff val="0"/>
              </a:schemeClr>
            </a:lnRef>
            <a:fillRef idx="1">
              <a:schemeClr val="accent5">
                <a:shade val="60000"/>
                <a:hueOff val="0"/>
                <a:satOff val="0"/>
                <a:lumOff val="0"/>
                <a:alphaOff val="0"/>
              </a:schemeClr>
            </a:fillRef>
            <a:effectRef idx="0">
              <a:schemeClr val="accent5">
                <a:shade val="60000"/>
                <a:hueOff val="0"/>
                <a:satOff val="0"/>
                <a:lumOff val="0"/>
                <a:alphaOff val="0"/>
              </a:schemeClr>
            </a:effectRef>
            <a:fontRef idx="minor">
              <a:schemeClr val="lt1"/>
            </a:fontRef>
          </p:style>
        </p:sp>
        <p:sp>
          <p:nvSpPr>
            <p:cNvPr id="10" name="Oval 4"/>
            <p:cNvSpPr txBox="1"/>
            <p:nvPr/>
          </p:nvSpPr>
          <p:spPr>
            <a:xfrm>
              <a:off x="3813591" y="2213626"/>
              <a:ext cx="825502" cy="7543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1600" b="1" kern="1200" dirty="0"/>
                <a:t>Communications</a:t>
              </a:r>
              <a:endParaRPr lang="en-US" sz="1200" b="1" kern="1200" dirty="0"/>
            </a:p>
            <a:p>
              <a:pPr lvl="0" algn="ctr" defTabSz="266700">
                <a:lnSpc>
                  <a:spcPct val="90000"/>
                </a:lnSpc>
                <a:spcBef>
                  <a:spcPct val="0"/>
                </a:spcBef>
                <a:spcAft>
                  <a:spcPct val="35000"/>
                </a:spcAft>
              </a:pPr>
              <a:r>
                <a:rPr lang="en-US" sz="1600" b="1" dirty="0"/>
                <a:t>and</a:t>
              </a:r>
              <a:endParaRPr lang="en-US" sz="1600" b="1" kern="1200" dirty="0"/>
            </a:p>
            <a:p>
              <a:pPr lvl="0" algn="ctr" defTabSz="266700">
                <a:lnSpc>
                  <a:spcPct val="90000"/>
                </a:lnSpc>
                <a:spcBef>
                  <a:spcPct val="0"/>
                </a:spcBef>
                <a:spcAft>
                  <a:spcPct val="35000"/>
                </a:spcAft>
              </a:pPr>
              <a:r>
                <a:rPr lang="en-US" sz="1600" b="1" kern="1200" dirty="0"/>
                <a:t>Work Cycle</a:t>
              </a:r>
            </a:p>
          </p:txBody>
        </p:sp>
      </p:grpSp>
    </p:spTree>
    <p:extLst>
      <p:ext uri="{BB962C8B-B14F-4D97-AF65-F5344CB8AC3E}">
        <p14:creationId xmlns:p14="http://schemas.microsoft.com/office/powerpoint/2010/main" val="220934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Drivers</a:t>
            </a:r>
          </a:p>
        </p:txBody>
      </p:sp>
      <p:sp>
        <p:nvSpPr>
          <p:cNvPr id="3" name="Content Placeholder 2"/>
          <p:cNvSpPr>
            <a:spLocks noGrp="1"/>
          </p:cNvSpPr>
          <p:nvPr>
            <p:ph idx="1"/>
          </p:nvPr>
        </p:nvSpPr>
        <p:spPr/>
        <p:txBody>
          <a:bodyPr>
            <a:normAutofit/>
          </a:bodyPr>
          <a:lstStyle/>
          <a:p>
            <a:r>
              <a:rPr lang="en-US" dirty="0"/>
              <a:t>REP program had multiple data sources with geospatial dependencies</a:t>
            </a:r>
          </a:p>
          <a:p>
            <a:r>
              <a:rPr lang="en-US" dirty="0"/>
              <a:t>Not taking advantage of newer, existing technology</a:t>
            </a:r>
          </a:p>
          <a:p>
            <a:r>
              <a:rPr lang="en-US" dirty="0"/>
              <a:t>Need integration of mapping data from federal partners</a:t>
            </a:r>
          </a:p>
          <a:p>
            <a:pPr lvl="1"/>
            <a:r>
              <a:rPr lang="en-US" dirty="0"/>
              <a:t>Federal Radiological Monitoring and Analysis Center (FRMAC)</a:t>
            </a:r>
          </a:p>
          <a:p>
            <a:pPr lvl="1"/>
            <a:r>
              <a:rPr lang="en-US" dirty="0"/>
              <a:t>US Department of Agriculture (USDA)</a:t>
            </a:r>
          </a:p>
        </p:txBody>
      </p:sp>
      <p:sp>
        <p:nvSpPr>
          <p:cNvPr id="4" name="Date Placeholder 3"/>
          <p:cNvSpPr>
            <a:spLocks noGrp="1"/>
          </p:cNvSpPr>
          <p:nvPr>
            <p:ph type="dt" sz="half" idx="10"/>
          </p:nvPr>
        </p:nvSpPr>
        <p:spPr/>
        <p:txBody>
          <a:bodyPr/>
          <a:lstStyle/>
          <a:p>
            <a:fld id="{B365661F-0C2E-4A89-9DD1-7730A421A0F3}" type="datetime1">
              <a:rPr lang="en-US" smtClean="0"/>
              <a:t>11/13/2018</a:t>
            </a:fld>
            <a:endParaRPr lang="en-US"/>
          </a:p>
        </p:txBody>
      </p:sp>
      <p:sp>
        <p:nvSpPr>
          <p:cNvPr id="5" name="Footer Placeholder 4"/>
          <p:cNvSpPr>
            <a:spLocks noGrp="1"/>
          </p:cNvSpPr>
          <p:nvPr>
            <p:ph type="ftr" sz="quarter" idx="11"/>
          </p:nvPr>
        </p:nvSpPr>
        <p:spPr/>
        <p:txBody>
          <a:bodyPr/>
          <a:lstStyle/>
          <a:p>
            <a:pPr algn="ctr"/>
            <a:r>
              <a:rPr lang="en-US"/>
              <a:t>Working Together to Save Lives and Property</a:t>
            </a:r>
          </a:p>
          <a:p>
            <a:pPr algn="ctr"/>
            <a:r>
              <a:rPr lang="en-US"/>
              <a:t>•</a:t>
            </a:r>
            <a:r>
              <a:rPr lang="en-US" i="1"/>
              <a:t>Prepare •Support •Recover</a:t>
            </a:r>
          </a:p>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9</a:t>
            </a:fld>
            <a:endParaRPr lang="en-US"/>
          </a:p>
        </p:txBody>
      </p:sp>
    </p:spTree>
    <p:extLst>
      <p:ext uri="{BB962C8B-B14F-4D97-AF65-F5344CB8AC3E}">
        <p14:creationId xmlns:p14="http://schemas.microsoft.com/office/powerpoint/2010/main" val="29295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ntinental World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B70DF77E1C3A478C519CFE1D8AC84A" ma:contentTypeVersion="23" ma:contentTypeDescription="Create a new document." ma:contentTypeScope="" ma:versionID="6ff24a0432e8b6668fbaa12dd1eaf8a9">
  <xsd:schema xmlns:xsd="http://www.w3.org/2001/XMLSchema" xmlns:xs="http://www.w3.org/2001/XMLSchema" xmlns:p="http://schemas.microsoft.com/office/2006/metadata/properties" xmlns:ns1="http://schemas.microsoft.com/sharepoint/v3" targetNamespace="http://schemas.microsoft.com/office/2006/metadata/properties" ma:root="true" ma:fieldsID="0f1c3a5fe40b69cf375f6490498fc6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6FCC7BC-944C-4492-BDE8-35B0B42C84AC}"/>
</file>

<file path=customXml/itemProps2.xml><?xml version="1.0" encoding="utf-8"?>
<ds:datastoreItem xmlns:ds="http://schemas.openxmlformats.org/officeDocument/2006/customXml" ds:itemID="{F7D8BA30-E239-408A-8613-6488AEF6AD66}"/>
</file>

<file path=customXml/itemProps3.xml><?xml version="1.0" encoding="utf-8"?>
<ds:datastoreItem xmlns:ds="http://schemas.openxmlformats.org/officeDocument/2006/customXml" ds:itemID="{54037B22-B38F-43A0-8BB7-F9393B8A31A0}"/>
</file>

<file path=docProps/app.xml><?xml version="1.0" encoding="utf-8"?>
<Properties xmlns="http://schemas.openxmlformats.org/officeDocument/2006/extended-properties" xmlns:vt="http://schemas.openxmlformats.org/officeDocument/2006/docPropsVTypes">
  <Template>World maps series, World  presentation (widescreen)</Template>
  <TotalTime>0</TotalTime>
  <Words>2603</Words>
  <Application>Microsoft Office PowerPoint</Application>
  <PresentationFormat>On-screen Show (4:3)</PresentationFormat>
  <Paragraphs>442</Paragraphs>
  <Slides>31</Slides>
  <Notes>26</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5" baseType="lpstr">
      <vt:lpstr>Arial</vt:lpstr>
      <vt:lpstr>Century Gothic</vt:lpstr>
      <vt:lpstr>Continental World 16x9</vt:lpstr>
      <vt:lpstr>Acrobat Document</vt:lpstr>
      <vt:lpstr>Delaware’s ArcGIS App for REP using FirstMap</vt:lpstr>
      <vt:lpstr>Introduction</vt:lpstr>
      <vt:lpstr>Overview</vt:lpstr>
      <vt:lpstr>What Did we Create?</vt:lpstr>
      <vt:lpstr>From This…</vt:lpstr>
      <vt:lpstr>To This…</vt:lpstr>
      <vt:lpstr>Business Drivers</vt:lpstr>
      <vt:lpstr>Business Drivers</vt:lpstr>
      <vt:lpstr>Business Drivers</vt:lpstr>
      <vt:lpstr>PowerPoint Presentation</vt:lpstr>
      <vt:lpstr>PowerPoint Presentation</vt:lpstr>
      <vt:lpstr>PowerPoint Presentation</vt:lpstr>
      <vt:lpstr>Development process</vt:lpstr>
      <vt:lpstr>Development process</vt:lpstr>
      <vt:lpstr>Development Process</vt:lpstr>
      <vt:lpstr>Development process</vt:lpstr>
      <vt:lpstr>Development process</vt:lpstr>
      <vt:lpstr>Technology</vt:lpstr>
      <vt:lpstr>Application usage</vt:lpstr>
      <vt:lpstr>Leadership Briefings</vt:lpstr>
      <vt:lpstr>Emergency Operations Center</vt:lpstr>
      <vt:lpstr>Application usage</vt:lpstr>
      <vt:lpstr>Application Usage</vt:lpstr>
      <vt:lpstr>Application Usage</vt:lpstr>
      <vt:lpstr>Application Usage</vt:lpstr>
      <vt:lpstr>Successes</vt:lpstr>
      <vt:lpstr>Lessons Learned/Opportunities</vt:lpstr>
      <vt:lpstr>Lessons Learned/Opportunities</vt:lpstr>
      <vt:lpstr>Future Steps</vt:lpstr>
      <vt:lpstr>Teamwork!</vt:lpstr>
      <vt:lpstr>Questions &amp; Contact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Delaware’s ArcGIS App for REP Using FirstMap</dc:title>
  <dc:creator/>
  <cp:keywords/>
  <cp:lastModifiedBy/>
  <cp:revision>8</cp:revision>
  <dcterms:created xsi:type="dcterms:W3CDTF">2017-07-24T16:37:55Z</dcterms:created>
  <dcterms:modified xsi:type="dcterms:W3CDTF">2018-11-13T17:16:35Z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TC028048919991</vt:lpwstr>
  </property>
  <property fmtid="{D5CDD505-2E9C-101B-9397-08002B2CF9AE}" pid="3" name="ContentTypeId">
    <vt:lpwstr>0x01010071B70DF77E1C3A478C519CFE1D8AC84A</vt:lpwstr>
  </property>
  <property fmtid="{D5CDD505-2E9C-101B-9397-08002B2CF9AE}" pid="5" name="PublishingRollupImage">
    <vt:lpwstr/>
  </property>
  <property fmtid="{D5CDD505-2E9C-101B-9397-08002B2CF9AE}" pid="6" name="PublishingContactEmail">
    <vt:lpwstr/>
  </property>
  <property fmtid="{D5CDD505-2E9C-101B-9397-08002B2CF9AE}" pid="7" name="PublishingContactName">
    <vt:lpwstr/>
  </property>
  <property fmtid="{D5CDD505-2E9C-101B-9397-08002B2CF9AE}" pid="8" name="PublishingPageLayout">
    <vt:lpwstr/>
  </property>
  <property fmtid="{D5CDD505-2E9C-101B-9397-08002B2CF9AE}" pid="9" name="Comments">
    <vt:lpwstr/>
  </property>
  <property fmtid="{D5CDD505-2E9C-101B-9397-08002B2CF9AE}" pid="10" name="Audience">
    <vt:lpwstr/>
  </property>
  <property fmtid="{D5CDD505-2E9C-101B-9397-08002B2CF9AE}" pid="11" name="PublishingContactPicture">
    <vt:lpwstr/>
  </property>
</Properties>
</file>