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912" r:id="rId1"/>
  </p:sldMasterIdLst>
  <p:notesMasterIdLst>
    <p:notesMasterId r:id="rId25"/>
  </p:notesMasterIdLst>
  <p:handoutMasterIdLst>
    <p:handoutMasterId r:id="rId26"/>
  </p:handoutMasterIdLst>
  <p:sldIdLst>
    <p:sldId id="289" r:id="rId2"/>
    <p:sldId id="569" r:id="rId3"/>
    <p:sldId id="577" r:id="rId4"/>
    <p:sldId id="578" r:id="rId5"/>
    <p:sldId id="576" r:id="rId6"/>
    <p:sldId id="575" r:id="rId7"/>
    <p:sldId id="572" r:id="rId8"/>
    <p:sldId id="568" r:id="rId9"/>
    <p:sldId id="573" r:id="rId10"/>
    <p:sldId id="570" r:id="rId11"/>
    <p:sldId id="571" r:id="rId12"/>
    <p:sldId id="579" r:id="rId13"/>
    <p:sldId id="594" r:id="rId14"/>
    <p:sldId id="583" r:id="rId15"/>
    <p:sldId id="584" r:id="rId16"/>
    <p:sldId id="585" r:id="rId17"/>
    <p:sldId id="586" r:id="rId18"/>
    <p:sldId id="587" r:id="rId19"/>
    <p:sldId id="589" r:id="rId20"/>
    <p:sldId id="590" r:id="rId21"/>
    <p:sldId id="591" r:id="rId22"/>
    <p:sldId id="592" r:id="rId23"/>
    <p:sldId id="593" r:id="rId24"/>
  </p:sldIdLst>
  <p:sldSz cx="9144000" cy="6858000" type="screen4x3"/>
  <p:notesSz cx="7077075" cy="8520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2"/>
    <p:restoredTop sz="85340" autoAdjust="0"/>
  </p:normalViewPr>
  <p:slideViewPr>
    <p:cSldViewPr snapToGrid="0" snapToObjects="1">
      <p:cViewPr>
        <p:scale>
          <a:sx n="82" d="100"/>
          <a:sy n="82" d="100"/>
        </p:scale>
        <p:origin x="561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260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260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3BC64-8E60-7C41-A58A-09FB3321883E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092628"/>
            <a:ext cx="3066733" cy="4260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092628"/>
            <a:ext cx="3066733" cy="4260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DDD03-FB07-FC4C-9316-E0BAF6002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14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260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260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B59A7-B758-944C-9EA0-EAB6D4618563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9700" y="639763"/>
            <a:ext cx="4257675" cy="319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047054"/>
            <a:ext cx="5661660" cy="38340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092628"/>
            <a:ext cx="3066733" cy="4260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092628"/>
            <a:ext cx="3066733" cy="4260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CB1AF-2D27-224C-AE90-E1272326B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9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D62FA-4BE9-4621-92AB-9C6E2636D719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75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08C5D-98E4-4847-8CA5-24D80C8C8AC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29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CB1AF-2D27-224C-AE90-E1272326BD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8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AEAB-132C-3C44-AA49-D3E877FD22C4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A7DDD-DC46-904F-BA89-EF12577418EC}" type="datetime4">
              <a:rPr lang="en-US" smtClean="0"/>
              <a:t>May 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0471-82BB-AC4D-BDF9-2B2C41F9A1A3}" type="datetime4">
              <a:rPr lang="en-US" smtClean="0"/>
              <a:t>May 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08E-E6B2-544C-933E-CCCE0CECB430}" type="datetime4">
              <a:rPr lang="en-US" smtClean="0"/>
              <a:t>May 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2847-6812-6847-9B99-CC114BA5A454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5BF2-6AC5-9141-939E-6ED9051AEA5E}" type="datetime4">
              <a:rPr lang="en-US" smtClean="0"/>
              <a:t>May 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0C4-F985-BD44-B6D6-75DC70BEFA68}" type="datetime4">
              <a:rPr lang="en-US" smtClean="0"/>
              <a:t>May 8,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413D-EDD4-564B-A877-A8947D60BE28}" type="datetime4">
              <a:rPr lang="en-US" smtClean="0"/>
              <a:t>May 8,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AE02-16F4-B648-9A69-C83760BFD732}" type="datetime4">
              <a:rPr lang="en-US" smtClean="0"/>
              <a:t>May 8,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59085-F9E8-7848-A1AB-DC7DBEB20EBE}" type="datetime4">
              <a:rPr lang="en-US" smtClean="0"/>
              <a:t>May 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6639-90F6-EA4D-ACF2-67357F3924DC}" type="datetime4">
              <a:rPr lang="en-US" smtClean="0"/>
              <a:t>May 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087289-AB98-884E-88D1-4915B96DCCB9}" type="datetime4">
              <a:rPr lang="en-US" smtClean="0"/>
              <a:t>May 8,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Life-Journey-Not-Destination-Happiness-ebook/dp/B0792X2ZT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sus.gov/quickfacts/fact/table/annearundelcountymaryland,baltimorecountymaryland,baltimorecitymaryland,montgomerycountymaryland,princegeorgescountymaryland/PST045218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0092" y="183880"/>
            <a:ext cx="8303257" cy="1315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-1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+mj-lt"/>
              </a:rPr>
              <a:t>Assessing Affordability and Financial Capacity to Implement NPDES MS4 Permits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449" y="5762768"/>
            <a:ext cx="4806479" cy="9333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7EF970-FE1A-224A-AC7C-44FE8B3D8600}"/>
              </a:ext>
            </a:extLst>
          </p:cNvPr>
          <p:cNvSpPr txBox="1"/>
          <p:nvPr/>
        </p:nvSpPr>
        <p:spPr>
          <a:xfrm>
            <a:off x="249072" y="6242898"/>
            <a:ext cx="217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May </a:t>
            </a:r>
            <a:r>
              <a:rPr lang="en-US" b="1" dirty="0">
                <a:solidFill>
                  <a:srgbClr val="FF0000"/>
                </a:solidFill>
              </a:rPr>
              <a:t>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005B79-B6BF-E348-9ECB-C90A3D1A41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86" y="3625616"/>
            <a:ext cx="2920049" cy="2271855"/>
          </a:xfrm>
          <a:prstGeom prst="rect">
            <a:avLst/>
          </a:prstGeom>
        </p:spPr>
      </p:pic>
      <p:pic>
        <p:nvPicPr>
          <p:cNvPr id="1028" name="Picture 4" descr="Image result for prince george's count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20" y="3871336"/>
            <a:ext cx="3809899" cy="175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ity of baltimor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957" y="1546409"/>
            <a:ext cx="4548702" cy="232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3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Themes from Permittee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8960" y="1653602"/>
            <a:ext cx="8113115" cy="4525963"/>
          </a:xfrm>
        </p:spPr>
        <p:txBody>
          <a:bodyPr>
            <a:normAutofit fontScale="77500" lnSpcReduction="2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/>
              <a:t>Fiscal </a:t>
            </a:r>
            <a:r>
              <a:rPr lang="en-US" dirty="0"/>
              <a:t>process and allocation </a:t>
            </a:r>
            <a:r>
              <a:rPr lang="en-US" dirty="0" smtClean="0"/>
              <a:t>are </a:t>
            </a:r>
            <a:r>
              <a:rPr lang="en-US" dirty="0"/>
              <a:t>not the only </a:t>
            </a:r>
            <a:r>
              <a:rPr lang="en-US" dirty="0" smtClean="0"/>
              <a:t>barriers </a:t>
            </a:r>
            <a:r>
              <a:rPr lang="en-US" dirty="0"/>
              <a:t>to </a:t>
            </a:r>
            <a:r>
              <a:rPr lang="en-US" dirty="0" smtClean="0"/>
              <a:t>meeting MS4 </a:t>
            </a:r>
            <a:r>
              <a:rPr lang="en-US" dirty="0"/>
              <a:t>permit </a:t>
            </a:r>
            <a:r>
              <a:rPr lang="en-US" dirty="0" smtClean="0"/>
              <a:t>requirements.</a:t>
            </a:r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focus on local TMDLs is important for stakeholders and appropriations moving </a:t>
            </a:r>
            <a:r>
              <a:rPr lang="en-US" dirty="0" smtClean="0"/>
              <a:t>forward.</a:t>
            </a:r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/>
              <a:t>Certainty about pollution </a:t>
            </a:r>
            <a:r>
              <a:rPr lang="en-US" dirty="0"/>
              <a:t>reduction </a:t>
            </a:r>
            <a:r>
              <a:rPr lang="en-US" dirty="0" smtClean="0"/>
              <a:t>credits would help with forecasting costs.</a:t>
            </a:r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Operations and maintenance needs </a:t>
            </a:r>
            <a:r>
              <a:rPr lang="en-US" dirty="0" smtClean="0"/>
              <a:t>are a </a:t>
            </a:r>
            <a:r>
              <a:rPr lang="en-US" dirty="0"/>
              <a:t>looming financial </a:t>
            </a:r>
            <a:r>
              <a:rPr lang="en-US" dirty="0" smtClean="0"/>
              <a:t>issue and not </a:t>
            </a:r>
            <a:r>
              <a:rPr lang="en-US" dirty="0"/>
              <a:t>yet </a:t>
            </a:r>
            <a:r>
              <a:rPr lang="en-US" dirty="0" smtClean="0"/>
              <a:t>fully accounted </a:t>
            </a:r>
            <a:r>
              <a:rPr lang="en-US" dirty="0"/>
              <a:t>for in </a:t>
            </a:r>
            <a:r>
              <a:rPr lang="en-US" dirty="0" smtClean="0"/>
              <a:t>budgets</a:t>
            </a:r>
            <a:r>
              <a:rPr lang="en-US" dirty="0"/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The need for a comprehensive analysis of water </a:t>
            </a:r>
            <a:r>
              <a:rPr lang="en-US" dirty="0" smtClean="0"/>
              <a:t>service budgets </a:t>
            </a:r>
            <a:r>
              <a:rPr lang="en-US" dirty="0"/>
              <a:t>and capacity is apparent with various departments doing work that could or should count toward watershed restoration as a whole.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8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806" y="-301538"/>
            <a:ext cx="5791200" cy="1371600"/>
          </a:xfrm>
        </p:spPr>
        <p:txBody>
          <a:bodyPr/>
          <a:lstStyle/>
          <a:p>
            <a:r>
              <a:rPr lang="en-US" dirty="0" err="1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69" y="1326295"/>
            <a:ext cx="8054874" cy="510556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Current cost information is not comprehensive of full </a:t>
            </a:r>
            <a:r>
              <a:rPr lang="en-US" dirty="0" err="1" smtClean="0"/>
              <a:t>stormwater</a:t>
            </a:r>
            <a:r>
              <a:rPr lang="en-US" dirty="0" smtClean="0"/>
              <a:t> system.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Operation and maintenance will be an increasing share of </a:t>
            </a:r>
            <a:r>
              <a:rPr lang="en-US" dirty="0" err="1" smtClean="0"/>
              <a:t>stormwater</a:t>
            </a:r>
            <a:r>
              <a:rPr lang="en-US" dirty="0" smtClean="0"/>
              <a:t> budgets over time.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Each permittee is in a slightly different situation regarding provision of water services (drinking, waste, storm) so no true apples-to-apples comparison.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 need to benchmark.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 need for other indicators/parameters.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This is a beginning.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971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Affordability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66" y="1524318"/>
            <a:ext cx="2912792" cy="4373563"/>
          </a:xfrm>
        </p:spPr>
      </p:pic>
      <p:sp>
        <p:nvSpPr>
          <p:cNvPr id="6" name="Rectangle 5"/>
          <p:cNvSpPr/>
          <p:nvPr/>
        </p:nvSpPr>
        <p:spPr>
          <a:xfrm>
            <a:off x="2742715" y="6067574"/>
            <a:ext cx="3031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https://www.amazon.com/Life-Journey-Not-Destination-Happiness-ebook/dp/B0792X2ZTG</a:t>
            </a:r>
            <a:endParaRPr lang="en-US" sz="1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57146" y="1524318"/>
            <a:ext cx="2347155" cy="2570097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1763" y="2858792"/>
            <a:ext cx="1386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$$$$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8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Affordability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EFC researched existing water service affordability literature, including relevant Environmental Protection Agency (EPA) documents, and developed a draft matrix including three considerations:</a:t>
            </a:r>
          </a:p>
          <a:p>
            <a:pPr lvl="0"/>
            <a:r>
              <a:rPr lang="en-US" dirty="0" smtClean="0"/>
              <a:t>Household Cost </a:t>
            </a:r>
            <a:r>
              <a:rPr lang="en-US" dirty="0"/>
              <a:t>as a percent of:</a:t>
            </a:r>
            <a:endParaRPr lang="en-US" sz="1800" dirty="0"/>
          </a:p>
          <a:p>
            <a:pPr lvl="1"/>
            <a:r>
              <a:rPr lang="en-US" dirty="0"/>
              <a:t>Median Household Income</a:t>
            </a:r>
            <a:endParaRPr lang="en-US" sz="1800" dirty="0"/>
          </a:p>
          <a:p>
            <a:pPr lvl="1"/>
            <a:r>
              <a:rPr lang="en-US" dirty="0"/>
              <a:t>Low-Income Brackets</a:t>
            </a:r>
            <a:endParaRPr lang="en-US" sz="1800" dirty="0"/>
          </a:p>
          <a:p>
            <a:pPr lvl="0"/>
            <a:r>
              <a:rPr lang="en-US" dirty="0"/>
              <a:t>Key Socioeconomic Parameters</a:t>
            </a:r>
            <a:endParaRPr lang="en-US" sz="1800" dirty="0"/>
          </a:p>
          <a:p>
            <a:pPr lvl="0"/>
            <a:r>
              <a:rPr lang="en-US" dirty="0"/>
              <a:t>Financial Capability Indicators</a:t>
            </a:r>
            <a:endParaRPr lang="en-US" sz="1800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08334" cy="1371600"/>
          </a:xfrm>
        </p:spPr>
        <p:txBody>
          <a:bodyPr/>
          <a:lstStyle/>
          <a:p>
            <a:r>
              <a:rPr lang="en-US" dirty="0" smtClean="0"/>
              <a:t>Mapping financial capacity to affordable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Financial capacity of municipalities is the ability to take on debt, generate revenue, or otherwise cover cost of services.</a:t>
            </a:r>
          </a:p>
          <a:p>
            <a:endParaRPr lang="en-US" dirty="0"/>
          </a:p>
          <a:p>
            <a:r>
              <a:rPr lang="en-US" dirty="0" smtClean="0"/>
              <a:t>For stormwater- a new water infrastructure need – how do we do this?</a:t>
            </a:r>
          </a:p>
          <a:p>
            <a:endParaRPr lang="en-US" dirty="0"/>
          </a:p>
          <a:p>
            <a:r>
              <a:rPr lang="en-US" dirty="0" smtClean="0"/>
              <a:t>What to include in metrics if we are assessing affordability vs budget and financial assurance planning?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Affordabilty</a:t>
            </a:r>
            <a:r>
              <a:rPr lang="en-US" dirty="0" smtClean="0"/>
              <a:t> </a:t>
            </a:r>
            <a:r>
              <a:rPr lang="en-US" strike="dblStrike" dirty="0" smtClean="0"/>
              <a:t>= </a:t>
            </a:r>
            <a:r>
              <a:rPr lang="en-US" strike="dblStrike" dirty="0" err="1" smtClean="0"/>
              <a:t>Fianancial</a:t>
            </a:r>
            <a:r>
              <a:rPr lang="en-US" strike="dblStrike" dirty="0" smtClean="0"/>
              <a:t> capacity</a:t>
            </a:r>
            <a:endParaRPr lang="en-US" strike="dbl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1809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b="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 affordability assessment is not based on the </a:t>
            </a:r>
            <a:r>
              <a:rPr lang="en-US" sz="2400" b="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municipal 5-year implementation </a:t>
            </a:r>
            <a:r>
              <a:rPr lang="en-US" sz="2400" b="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costs alone within the Financial Assurance Plan (FAP</a:t>
            </a:r>
            <a:r>
              <a:rPr lang="en-US" sz="2400" b="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b="0" dirty="0" smtClean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Affordability </a:t>
            </a:r>
            <a:r>
              <a:rPr lang="en-US" sz="2400" b="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estimates the </a:t>
            </a:r>
            <a:r>
              <a:rPr lang="en-US" sz="2400" b="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current (and potential expected) </a:t>
            </a:r>
            <a:r>
              <a:rPr lang="en-US" sz="2400" b="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burden of total </a:t>
            </a:r>
            <a:r>
              <a:rPr lang="en-US" sz="2400" b="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water service/utility expenditure </a:t>
            </a:r>
            <a:r>
              <a:rPr lang="en-US" sz="2400" b="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by households.  </a:t>
            </a:r>
            <a:endParaRPr lang="en-US" sz="2400" b="0" dirty="0" smtClean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b="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Costs </a:t>
            </a:r>
            <a:r>
              <a:rPr lang="en-US" sz="2400" b="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of implementation are being covered by multiple revenue sources. 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b="0" dirty="0" smtClean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Costs </a:t>
            </a:r>
            <a:r>
              <a:rPr lang="en-US" sz="2400" b="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within the FAP may not include long term maintenance costs or other costs to support the stormwater program.  </a:t>
            </a:r>
            <a:endParaRPr lang="en-US" sz="2400" b="0" dirty="0" smtClean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b="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 </a:t>
            </a:r>
            <a:r>
              <a:rPr lang="en-US" sz="2400" b="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data captured in the matrix will help assess the long-term sustainability of stormwater funding through recognition that the cost of implementation (and subsequently operations and maintenance) are pulled </a:t>
            </a:r>
            <a:r>
              <a:rPr lang="en-US" sz="2400" b="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(pooled) from </a:t>
            </a:r>
            <a:r>
              <a:rPr lang="en-US" sz="2400" b="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multiple sources and that all of these costs need to be teased out and tracked to measure affordability to households</a:t>
            </a:r>
            <a:r>
              <a:rPr lang="en-US" sz="2400" b="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mapping data – first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Affordability for average residential customer:</a:t>
            </a:r>
          </a:p>
          <a:p>
            <a:endParaRPr lang="en-US" dirty="0"/>
          </a:p>
          <a:p>
            <a:r>
              <a:rPr lang="en-US" dirty="0" smtClean="0"/>
              <a:t>How are your customers characterized?</a:t>
            </a:r>
          </a:p>
          <a:p>
            <a:endParaRPr lang="en-US" dirty="0"/>
          </a:p>
          <a:p>
            <a:r>
              <a:rPr lang="en-US" dirty="0" smtClean="0"/>
              <a:t>What is the median household income of the customer?</a:t>
            </a:r>
          </a:p>
          <a:p>
            <a:r>
              <a:rPr lang="en-US" dirty="0" smtClean="0"/>
              <a:t>(Why Median vs Mean?)</a:t>
            </a:r>
          </a:p>
          <a:p>
            <a:endParaRPr lang="en-US" dirty="0"/>
          </a:p>
          <a:p>
            <a:r>
              <a:rPr lang="en-US" dirty="0" smtClean="0"/>
              <a:t>The Census website is a wealth of information based on certain </a:t>
            </a:r>
            <a:r>
              <a:rPr lang="en-US" dirty="0"/>
              <a:t>C</a:t>
            </a:r>
            <a:r>
              <a:rPr lang="en-US" dirty="0" smtClean="0"/>
              <a:t>ensus blocks/County - does this meet your service area?</a:t>
            </a:r>
          </a:p>
          <a:p>
            <a:endParaRPr lang="en-US" dirty="0"/>
          </a:p>
          <a:p>
            <a:r>
              <a:rPr lang="en-US" dirty="0" smtClean="0"/>
              <a:t>How are costs per household distributed for services?  Water related?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mapping data – first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to collect data!</a:t>
            </a:r>
          </a:p>
          <a:p>
            <a:endParaRPr lang="en-US" dirty="0"/>
          </a:p>
          <a:p>
            <a:r>
              <a:rPr lang="en-US" dirty="0" smtClean="0"/>
              <a:t>MHI – Does this really characterize your service area?</a:t>
            </a:r>
          </a:p>
          <a:p>
            <a:endParaRPr lang="en-US" dirty="0"/>
          </a:p>
          <a:p>
            <a:r>
              <a:rPr lang="en-US" dirty="0" smtClean="0"/>
              <a:t># of households in service area?</a:t>
            </a:r>
            <a:r>
              <a:rPr lang="en-US" dirty="0"/>
              <a:t> </a:t>
            </a:r>
            <a:r>
              <a:rPr lang="en-US" dirty="0" smtClean="0"/>
              <a:t>Multiple categories?</a:t>
            </a:r>
          </a:p>
          <a:p>
            <a:endParaRPr lang="en-US" dirty="0"/>
          </a:p>
          <a:p>
            <a:r>
              <a:rPr lang="en-US" dirty="0" smtClean="0"/>
              <a:t>Annual average costs per household (past 5-yrs) – how will this data be collected?</a:t>
            </a:r>
          </a:p>
          <a:p>
            <a:endParaRPr lang="en-US" dirty="0"/>
          </a:p>
          <a:p>
            <a:r>
              <a:rPr lang="en-US" dirty="0" smtClean="0"/>
              <a:t>Water? Stormwater?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11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mapping data – first steps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Affordability for low income customers</a:t>
            </a:r>
          </a:p>
          <a:p>
            <a:r>
              <a:rPr lang="en-US" dirty="0" smtClean="0"/>
              <a:t>How is income distributed?  Does MHI characterize it or is it </a:t>
            </a:r>
          </a:p>
          <a:p>
            <a:r>
              <a:rPr lang="en-US" dirty="0" smtClean="0"/>
              <a:t>“bi- modal”?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29171"/>
            <a:ext cx="4986845" cy="18038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339" y="4977569"/>
            <a:ext cx="5036749" cy="188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44559"/>
            <a:ext cx="7620000" cy="14153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2311" y="3877068"/>
            <a:ext cx="6983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story here? Why are there almost 19% of households &lt;$25,000 in income?</a:t>
            </a:r>
          </a:p>
          <a:p>
            <a:r>
              <a:rPr lang="en-US" dirty="0" smtClean="0"/>
              <a:t>Who are the majority of 8.7% (renters &lt;25,000)</a:t>
            </a:r>
          </a:p>
          <a:p>
            <a:endParaRPr lang="en-US" dirty="0"/>
          </a:p>
          <a:p>
            <a:r>
              <a:rPr lang="en-US" dirty="0" smtClean="0"/>
              <a:t>Newark is a…..anyone??</a:t>
            </a:r>
          </a:p>
          <a:p>
            <a:endParaRPr lang="en-US" dirty="0"/>
          </a:p>
          <a:p>
            <a:r>
              <a:rPr lang="en-US" dirty="0" smtClean="0"/>
              <a:t>So 4.7% of MHI is “water” burden based on average annual cost for the total percent of the population that is a) under $25K and b) under $25K and a renter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70" y="-264367"/>
            <a:ext cx="7772400" cy="1371600"/>
          </a:xfrm>
        </p:spPr>
        <p:txBody>
          <a:bodyPr/>
          <a:lstStyle/>
          <a:p>
            <a:r>
              <a:rPr lang="en-US" dirty="0" smtClean="0"/>
              <a:t>EPA CSO Guidance (1997)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206316" y="1230308"/>
            <a:ext cx="6544771" cy="5339394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Residential indicator</a:t>
            </a:r>
          </a:p>
          <a:p>
            <a:pPr lvl="2"/>
            <a:r>
              <a:rPr lang="en-US" dirty="0" smtClean="0"/>
              <a:t>Cost Per Household</a:t>
            </a:r>
          </a:p>
          <a:p>
            <a:pPr lvl="2"/>
            <a:r>
              <a:rPr lang="en-US" dirty="0" smtClean="0"/>
              <a:t>Median Household Income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Financial capacity indicator</a:t>
            </a:r>
          </a:p>
          <a:p>
            <a:pPr lvl="2"/>
            <a:r>
              <a:rPr lang="en-US" dirty="0" smtClean="0"/>
              <a:t>Debt indicators – bond rating and overall net debt as percent of full market property value</a:t>
            </a:r>
          </a:p>
          <a:p>
            <a:pPr lvl="2"/>
            <a:r>
              <a:rPr lang="en-US" dirty="0" smtClean="0"/>
              <a:t>Socioeconomic – unemployment rate and median household income</a:t>
            </a:r>
          </a:p>
          <a:p>
            <a:pPr lvl="2"/>
            <a:r>
              <a:rPr lang="en-US" dirty="0" smtClean="0"/>
              <a:t>Financial Management – property tax revenue collection rate and property tax revenues as percent of full market property value</a:t>
            </a:r>
          </a:p>
          <a:p>
            <a:pPr lvl="1"/>
            <a:endParaRPr lang="en-US" dirty="0"/>
          </a:p>
        </p:txBody>
      </p:sp>
      <p:pic>
        <p:nvPicPr>
          <p:cNvPr id="1028" name="Picture 4" descr="Image result for combined sewer overflo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49" y="5188526"/>
            <a:ext cx="3184869" cy="1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ombined sewer overflo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94487"/>
            <a:ext cx="3608318" cy="194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mbined sewer overflo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697" y="3386821"/>
            <a:ext cx="2686991" cy="15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Socioeconomic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parameters can help tell the story of your municipality</a:t>
            </a:r>
          </a:p>
          <a:p>
            <a:endParaRPr lang="en-US" dirty="0"/>
          </a:p>
          <a:p>
            <a:r>
              <a:rPr lang="en-US" dirty="0" smtClean="0"/>
              <a:t>1)Unemployment</a:t>
            </a:r>
          </a:p>
          <a:p>
            <a:r>
              <a:rPr lang="en-US" dirty="0" smtClean="0"/>
              <a:t>2)Percent below poverty level</a:t>
            </a:r>
          </a:p>
          <a:p>
            <a:endParaRPr lang="en-US" dirty="0"/>
          </a:p>
          <a:p>
            <a:r>
              <a:rPr lang="en-US" dirty="0" smtClean="0"/>
              <a:t>Two parameters that help distinguish the community and characterize what the burden may be.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17830"/>
            <a:ext cx="7620000" cy="28431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financial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general measure to gauge where the municipality is in reference to the capacity to raise additional funds though bond avenues.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934064"/>
            <a:ext cx="8060191" cy="264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8" b="6359"/>
          <a:stretch/>
        </p:blipFill>
        <p:spPr>
          <a:xfrm>
            <a:off x="457200" y="2795618"/>
            <a:ext cx="7620000" cy="215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7" y="985738"/>
            <a:ext cx="7705421" cy="480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2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41516" cy="1371600"/>
          </a:xfrm>
        </p:spPr>
        <p:txBody>
          <a:bodyPr/>
          <a:lstStyle/>
          <a:p>
            <a:r>
              <a:rPr lang="en-US" dirty="0" smtClean="0"/>
              <a:t>EPA integrated water planning (2012)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965" y="1650515"/>
            <a:ext cx="8562108" cy="297690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A </a:t>
            </a:r>
            <a:r>
              <a:rPr lang="en-US" dirty="0"/>
              <a:t>voluntary process for “...identifying efficiencies in implementing requirements that arise from distinct wastewater and </a:t>
            </a:r>
            <a:r>
              <a:rPr lang="en-US" dirty="0" err="1"/>
              <a:t>stormwater</a:t>
            </a:r>
            <a:r>
              <a:rPr lang="en-US" dirty="0"/>
              <a:t> programs, including how best to make capital investments.”</a:t>
            </a:r>
          </a:p>
          <a:p>
            <a:pPr lvl="1"/>
            <a:r>
              <a:rPr lang="en-US" dirty="0"/>
              <a:t> “Affordability” is not a term used within the framework, but the eight principles include suggesting the plan “[e]valuate and address community impacts and consider disproportionate burdens resulting from current approaches as well as proposed options.”</a:t>
            </a:r>
          </a:p>
          <a:p>
            <a:endParaRPr lang="en-US" dirty="0"/>
          </a:p>
        </p:txBody>
      </p:sp>
      <p:pic>
        <p:nvPicPr>
          <p:cNvPr id="2050" name="Picture 2" descr="Image result for anacostia riv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08" y="4571572"/>
            <a:ext cx="3314411" cy="220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otomac river montgomery county maryla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17" y="4571572"/>
            <a:ext cx="3408219" cy="223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94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36100"/>
            <a:ext cx="5791200" cy="1371600"/>
          </a:xfrm>
        </p:spPr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082173"/>
            <a:ext cx="834043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AWWA report (2013) - </a:t>
            </a:r>
            <a:r>
              <a:rPr lang="en-US" sz="1600" dirty="0" smtClean="0"/>
              <a:t>MHI </a:t>
            </a:r>
            <a:r>
              <a:rPr lang="en-US" sz="1600" dirty="0"/>
              <a:t>is a poor indicator of economic </a:t>
            </a:r>
            <a:r>
              <a:rPr lang="en-US" sz="1600" dirty="0" smtClean="0"/>
              <a:t>distress; does </a:t>
            </a:r>
            <a:r>
              <a:rPr lang="en-US" sz="1600" dirty="0"/>
              <a:t>not capture impacts across diverse </a:t>
            </a:r>
            <a:r>
              <a:rPr lang="en-US" sz="1600" dirty="0" smtClean="0"/>
              <a:t>populations; income levels not usually clustered around median; “</a:t>
            </a:r>
            <a:r>
              <a:rPr lang="en-US" sz="1600" dirty="0"/>
              <a:t>snapshot” that does not account for the historical and future trends of a community’s economic, demographic, and/or social </a:t>
            </a:r>
            <a:r>
              <a:rPr lang="en-US" sz="1600" dirty="0" smtClean="0"/>
              <a:t>conditions</a:t>
            </a:r>
          </a:p>
          <a:p>
            <a:endParaRPr lang="en-US" dirty="0" smtClean="0"/>
          </a:p>
          <a:p>
            <a:r>
              <a:rPr lang="en-US" u="sng" dirty="0" smtClean="0"/>
              <a:t>Alternative indicators </a:t>
            </a:r>
            <a:r>
              <a:rPr lang="en-US" dirty="0" smtClean="0"/>
              <a:t>– income quintiles, percentage households receiving public assistance, percentage customers eligible for water affordability programs, water service delinquency rates, needs for reinvestment in infrastructure</a:t>
            </a:r>
          </a:p>
          <a:p>
            <a:endParaRPr lang="en-US" dirty="0"/>
          </a:p>
          <a:p>
            <a:r>
              <a:rPr lang="en-US" sz="2400" b="1" dirty="0" smtClean="0"/>
              <a:t>NACWA (2013) - </a:t>
            </a:r>
            <a:r>
              <a:rPr lang="en-US" dirty="0"/>
              <a:t>suggests aligning the principles of integrated planning into the financial capacity assessment </a:t>
            </a:r>
            <a:r>
              <a:rPr lang="en-US" dirty="0" smtClean="0"/>
              <a:t>using three </a:t>
            </a:r>
            <a:r>
              <a:rPr lang="en-US" dirty="0"/>
              <a:t>proposed elements: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Water-quality based project prioritization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Cash-flow forecasting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Analysis of </a:t>
            </a:r>
            <a:r>
              <a:rPr lang="en-US" dirty="0" smtClean="0"/>
              <a:t>burden</a:t>
            </a:r>
          </a:p>
          <a:p>
            <a:endParaRPr lang="en-US" dirty="0"/>
          </a:p>
          <a:p>
            <a:r>
              <a:rPr lang="en-US" sz="2400" b="1" dirty="0"/>
              <a:t>PENNVEST - .25% of MHI for </a:t>
            </a:r>
            <a:r>
              <a:rPr lang="en-US" sz="2400" b="1" dirty="0" err="1"/>
              <a:t>stormwater</a:t>
            </a:r>
            <a:r>
              <a:rPr lang="en-US" sz="2400" b="1" dirty="0"/>
              <a:t> loans</a:t>
            </a:r>
          </a:p>
        </p:txBody>
      </p:sp>
    </p:spTree>
    <p:extLst>
      <p:ext uri="{BB962C8B-B14F-4D97-AF65-F5344CB8AC3E}">
        <p14:creationId xmlns:p14="http://schemas.microsoft.com/office/powerpoint/2010/main" val="244483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views on water Affordability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752600"/>
            <a:ext cx="8354291" cy="48629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American Water </a:t>
            </a:r>
            <a:r>
              <a:rPr lang="en-US" sz="2400" dirty="0"/>
              <a:t>Works </a:t>
            </a:r>
            <a:r>
              <a:rPr lang="en-US" sz="2400" dirty="0" smtClean="0"/>
              <a:t>Association: </a:t>
            </a:r>
            <a:r>
              <a:rPr lang="en-US" sz="2400" dirty="0"/>
              <a:t>“Given variations in local economic conditions, compositions of the customer base, and community values, defining affordability must be done at the local level.” </a:t>
            </a:r>
          </a:p>
          <a:p>
            <a:endParaRPr lang="en-US" sz="2400" dirty="0"/>
          </a:p>
          <a:p>
            <a:r>
              <a:rPr lang="en-US" sz="2400" dirty="0" smtClean="0"/>
              <a:t>“Is </a:t>
            </a:r>
            <a:r>
              <a:rPr lang="en-US" sz="2400" dirty="0"/>
              <a:t>Our Water Affordable?,” authors Jon Davis and Joe </a:t>
            </a:r>
            <a:r>
              <a:rPr lang="en-US" sz="2400" dirty="0" err="1"/>
              <a:t>Crea</a:t>
            </a:r>
            <a:r>
              <a:rPr lang="en-US" sz="2400" dirty="0"/>
              <a:t> corroborate this idea: “Any one-size-fits-all guidance on what constitutes affordable water service is going to be inappropriate when applied to most local considerations.”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199" y="5979816"/>
            <a:ext cx="67531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smtClean="0"/>
              <a:t>efc.web.unc.edu/2019/04/22/challenges-and-innovations-current-and-future-states-of-water-affordability/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874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57143930"/>
              </p:ext>
            </p:extLst>
          </p:nvPr>
        </p:nvGraphicFramePr>
        <p:xfrm>
          <a:off x="428717" y="391886"/>
          <a:ext cx="8258721" cy="603221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573088">
                  <a:extLst>
                    <a:ext uri="{9D8B030D-6E8A-4147-A177-3AD203B41FA5}">
                      <a16:colId xmlns:a16="http://schemas.microsoft.com/office/drawing/2014/main" val="791991061"/>
                    </a:ext>
                  </a:extLst>
                </a:gridCol>
                <a:gridCol w="1153599">
                  <a:extLst>
                    <a:ext uri="{9D8B030D-6E8A-4147-A177-3AD203B41FA5}">
                      <a16:colId xmlns:a16="http://schemas.microsoft.com/office/drawing/2014/main" val="3069113279"/>
                    </a:ext>
                  </a:extLst>
                </a:gridCol>
                <a:gridCol w="1363345">
                  <a:extLst>
                    <a:ext uri="{9D8B030D-6E8A-4147-A177-3AD203B41FA5}">
                      <a16:colId xmlns:a16="http://schemas.microsoft.com/office/drawing/2014/main" val="3817442542"/>
                    </a:ext>
                  </a:extLst>
                </a:gridCol>
                <a:gridCol w="1363345">
                  <a:extLst>
                    <a:ext uri="{9D8B030D-6E8A-4147-A177-3AD203B41FA5}">
                      <a16:colId xmlns:a16="http://schemas.microsoft.com/office/drawing/2014/main" val="3957855696"/>
                    </a:ext>
                  </a:extLst>
                </a:gridCol>
                <a:gridCol w="1363345">
                  <a:extLst>
                    <a:ext uri="{9D8B030D-6E8A-4147-A177-3AD203B41FA5}">
                      <a16:colId xmlns:a16="http://schemas.microsoft.com/office/drawing/2014/main" val="4133723767"/>
                    </a:ext>
                  </a:extLst>
                </a:gridCol>
                <a:gridCol w="1441999">
                  <a:extLst>
                    <a:ext uri="{9D8B030D-6E8A-4147-A177-3AD203B41FA5}">
                      <a16:colId xmlns:a16="http://schemas.microsoft.com/office/drawing/2014/main" val="453912428"/>
                    </a:ext>
                  </a:extLst>
                </a:gridCol>
              </a:tblGrid>
              <a:tr h="486154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MS4 Community Demographic Overview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212747"/>
                  </a:ext>
                </a:extLst>
              </a:tr>
              <a:tr h="1460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MS4 Permittee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Population Estimate 2017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Median Household Income (2017 dollars) 2011-2015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Persons in Poverty, percent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Persons 65 years and over, percent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Households, 2013-2017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extLst>
                  <a:ext uri="{0D108BD9-81ED-4DB2-BD59-A6C34878D82A}">
                    <a16:rowId xmlns:a16="http://schemas.microsoft.com/office/drawing/2014/main" val="3618077314"/>
                  </a:ext>
                </a:extLst>
              </a:tr>
              <a:tr h="5843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Anne Arundel County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573,235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$94,502 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6.10%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14.40%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205,395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extLst>
                  <a:ext uri="{0D108BD9-81ED-4DB2-BD59-A6C34878D82A}">
                    <a16:rowId xmlns:a16="http://schemas.microsoft.com/office/drawing/2014/main" val="2717656897"/>
                  </a:ext>
                </a:extLst>
              </a:tr>
              <a:tr h="3241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Baltimore County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832,468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$71,810 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8.30%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16.80%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312,859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extLst>
                  <a:ext uri="{0D108BD9-81ED-4DB2-BD59-A6C34878D82A}">
                    <a16:rowId xmlns:a16="http://schemas.microsoft.com/office/drawing/2014/main" val="797442977"/>
                  </a:ext>
                </a:extLst>
              </a:tr>
              <a:tr h="3241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City of Baltimore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611,648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$46,641 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22.40%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12.80%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239,791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extLst>
                  <a:ext uri="{0D108BD9-81ED-4DB2-BD59-A6C34878D82A}">
                    <a16:rowId xmlns:a16="http://schemas.microsoft.com/office/drawing/2014/main" val="1004649692"/>
                  </a:ext>
                </a:extLst>
              </a:tr>
              <a:tr h="629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Montgomery County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1,058,810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$103,178 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7.00%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14.90%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369,242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extLst>
                  <a:ext uri="{0D108BD9-81ED-4DB2-BD59-A6C34878D82A}">
                    <a16:rowId xmlns:a16="http://schemas.microsoft.com/office/drawing/2014/main" val="3986741630"/>
                  </a:ext>
                </a:extLst>
              </a:tr>
              <a:tr h="5843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Prince George's County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912,756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$78,607 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8.60%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12.80%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306,694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extLst>
                  <a:ext uri="{0D108BD9-81ED-4DB2-BD59-A6C34878D82A}">
                    <a16:rowId xmlns:a16="http://schemas.microsoft.com/office/drawing/2014/main" val="2842380100"/>
                  </a:ext>
                </a:extLst>
              </a:tr>
              <a:tr h="1639032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</a:rPr>
                        <a:t>Source: U.S. Census Bureau </a:t>
                      </a:r>
                      <a:r>
                        <a:rPr lang="en-US" sz="1200" dirty="0" err="1">
                          <a:solidFill>
                            <a:srgbClr val="FFC000"/>
                          </a:solidFill>
                          <a:effectLst/>
                        </a:rPr>
                        <a:t>QuickFacts</a:t>
                      </a:r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</a:rPr>
                        <a:t> - Population estimates, July 1, 2018,  (V2018). </a:t>
                      </a:r>
                      <a:r>
                        <a:rPr lang="en-US" sz="1200" dirty="0" err="1">
                          <a:solidFill>
                            <a:srgbClr val="FFC000"/>
                          </a:solidFill>
                          <a:effectLst/>
                        </a:rPr>
                        <a:t>Retreived</a:t>
                      </a:r>
                      <a:r>
                        <a:rPr lang="en-US" sz="1200" dirty="0"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FFC000"/>
                          </a:solidFill>
                          <a:effectLst/>
                        </a:rPr>
                        <a:t>from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u="sng" dirty="0">
                          <a:effectLst/>
                          <a:hlinkClick r:id="rId2"/>
                        </a:rPr>
                        <a:t>https://www.census.gov/quickfacts/fact/table/annearundelcountymaryland,baltimorecountymaryland,baltimorecitymaryland,montgomerycountymaryland,princegeorgescountymaryland/PST045218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28" marR="3762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950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20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-77724"/>
            <a:ext cx="7202113" cy="13716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Components of a </a:t>
            </a:r>
            <a:r>
              <a:rPr lang="en-US" sz="3200" dirty="0" err="1"/>
              <a:t>Stormwater</a:t>
            </a:r>
            <a:r>
              <a:rPr lang="en-US" sz="3200" dirty="0"/>
              <a:t> </a:t>
            </a:r>
            <a:r>
              <a:rPr lang="en-US" sz="3200" dirty="0" smtClean="0"/>
              <a:t>Program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84" y="1480910"/>
            <a:ext cx="5426098" cy="487984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Capital </a:t>
            </a:r>
            <a:r>
              <a:rPr lang="en-US" dirty="0" smtClean="0"/>
              <a:t>Projects</a:t>
            </a:r>
            <a:endParaRPr lang="en-US" dirty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Operations and Maintenance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Public Education and Involvement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Technical Support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Engineering and Planning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Regulation and Enforcement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Administration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Billing and Finance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140" y="4066905"/>
            <a:ext cx="3200400" cy="229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40" y="1571103"/>
            <a:ext cx="3200400" cy="24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1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3547"/>
            <a:ext cx="7644267" cy="1371600"/>
          </a:xfrm>
        </p:spPr>
        <p:txBody>
          <a:bodyPr/>
          <a:lstStyle/>
          <a:p>
            <a:r>
              <a:rPr lang="en-US" dirty="0" err="1" smtClean="0"/>
              <a:t>Stormwater</a:t>
            </a:r>
            <a:r>
              <a:rPr lang="en-US" dirty="0" smtClean="0"/>
              <a:t> systems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044638"/>
              </p:ext>
            </p:extLst>
          </p:nvPr>
        </p:nvGraphicFramePr>
        <p:xfrm>
          <a:off x="573197" y="1569292"/>
          <a:ext cx="7248708" cy="500784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812177">
                  <a:extLst>
                    <a:ext uri="{9D8B030D-6E8A-4147-A177-3AD203B41FA5}">
                      <a16:colId xmlns:a16="http://schemas.microsoft.com/office/drawing/2014/main" val="114872584"/>
                    </a:ext>
                  </a:extLst>
                </a:gridCol>
                <a:gridCol w="1812177">
                  <a:extLst>
                    <a:ext uri="{9D8B030D-6E8A-4147-A177-3AD203B41FA5}">
                      <a16:colId xmlns:a16="http://schemas.microsoft.com/office/drawing/2014/main" val="1711414802"/>
                    </a:ext>
                  </a:extLst>
                </a:gridCol>
                <a:gridCol w="1812177">
                  <a:extLst>
                    <a:ext uri="{9D8B030D-6E8A-4147-A177-3AD203B41FA5}">
                      <a16:colId xmlns:a16="http://schemas.microsoft.com/office/drawing/2014/main" val="703916302"/>
                    </a:ext>
                  </a:extLst>
                </a:gridCol>
                <a:gridCol w="1812177">
                  <a:extLst>
                    <a:ext uri="{9D8B030D-6E8A-4147-A177-3AD203B41FA5}">
                      <a16:colId xmlns:a16="http://schemas.microsoft.com/office/drawing/2014/main" val="2886333458"/>
                    </a:ext>
                  </a:extLst>
                </a:gridCol>
              </a:tblGrid>
              <a:tr h="10168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County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Miles of stormwater pipes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No. Of inlets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Land area 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(</a:t>
                      </a:r>
                      <a:r>
                        <a:rPr lang="en-US" sz="2000" dirty="0" err="1">
                          <a:effectLst/>
                        </a:rPr>
                        <a:t>sq</a:t>
                      </a:r>
                      <a:r>
                        <a:rPr lang="en-US" sz="2000" dirty="0">
                          <a:effectLst/>
                        </a:rPr>
                        <a:t> miles)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5330885"/>
                  </a:ext>
                </a:extLst>
              </a:tr>
              <a:tr h="4858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Anne Arundel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990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37,000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415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0073762"/>
                  </a:ext>
                </a:extLst>
              </a:tr>
              <a:tr h="4858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Baltimore County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1450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51,370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598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4007443"/>
                  </a:ext>
                </a:extLst>
              </a:tr>
              <a:tr h="4858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City of Baltimore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1100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53,000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81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664088"/>
                  </a:ext>
                </a:extLst>
              </a:tr>
              <a:tr h="10168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Montgomery County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1100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38,000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491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8584273"/>
                  </a:ext>
                </a:extLst>
              </a:tr>
              <a:tr h="10168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Prince George’s County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65,195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(inlets, manhole,</a:t>
                      </a:r>
                      <a:r>
                        <a:rPr lang="en-US" sz="1600" baseline="0" dirty="0" smtClean="0">
                          <a:effectLst/>
                        </a:rPr>
                        <a:t> outfalls)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483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6697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181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44F8B4A45E39488D8F4C13960E0489" ma:contentTypeVersion="12" ma:contentTypeDescription="Create a new document." ma:contentTypeScope="" ma:versionID="385382f8ee95162f68de084230a3241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1c3a5fe40b69cf375f6490498fc6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F504E05-2CC7-4EE0-93AF-B8E862E5D826}"/>
</file>

<file path=customXml/itemProps2.xml><?xml version="1.0" encoding="utf-8"?>
<ds:datastoreItem xmlns:ds="http://schemas.openxmlformats.org/officeDocument/2006/customXml" ds:itemID="{6A4D7CA0-0EBE-4485-B8DC-06825B24AEAB}"/>
</file>

<file path=customXml/itemProps3.xml><?xml version="1.0" encoding="utf-8"?>
<ds:datastoreItem xmlns:ds="http://schemas.openxmlformats.org/officeDocument/2006/customXml" ds:itemID="{0758058B-3BE8-4730-AADC-1CA2065FA30E}"/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15676</TotalTime>
  <Words>1228</Words>
  <Application>Microsoft Office PowerPoint</Application>
  <PresentationFormat>On-screen Show (4:3)</PresentationFormat>
  <Paragraphs>200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Cambria</vt:lpstr>
      <vt:lpstr>MS Mincho</vt:lpstr>
      <vt:lpstr>Times New Roman</vt:lpstr>
      <vt:lpstr>Essential</vt:lpstr>
      <vt:lpstr>PowerPoint Presentation</vt:lpstr>
      <vt:lpstr>EPA CSO Guidance (1997)</vt:lpstr>
      <vt:lpstr>PowerPoint Presentation</vt:lpstr>
      <vt:lpstr>EPA integrated water planning (2012)</vt:lpstr>
      <vt:lpstr>Literature review</vt:lpstr>
      <vt:lpstr>Current views on water Affordability </vt:lpstr>
      <vt:lpstr>PowerPoint Presentation</vt:lpstr>
      <vt:lpstr>Components of a Stormwater Program </vt:lpstr>
      <vt:lpstr>Stormwater systems</vt:lpstr>
      <vt:lpstr>Themes from Permittee Meetings</vt:lpstr>
      <vt:lpstr>SUmmary</vt:lpstr>
      <vt:lpstr>Affordability</vt:lpstr>
      <vt:lpstr>Affordability</vt:lpstr>
      <vt:lpstr>Mapping financial capacity to affordable</vt:lpstr>
      <vt:lpstr>Affordabilty = Fianancial capacity</vt:lpstr>
      <vt:lpstr>Cross mapping data – first steps</vt:lpstr>
      <vt:lpstr>Cross mapping data – first steps</vt:lpstr>
      <vt:lpstr>Cross mapping data – first steps</vt:lpstr>
      <vt:lpstr>City example</vt:lpstr>
      <vt:lpstr>Socioeconomic </vt:lpstr>
      <vt:lpstr>City example</vt:lpstr>
      <vt:lpstr>Additional financial capacity</vt:lpstr>
      <vt:lpstr>City example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Collaboration Models Among Small MS4 Communities and Approaches to Financing Them</dc:title>
  <dc:creator>Naomi Young</dc:creator>
  <cp:lastModifiedBy>Windows User</cp:lastModifiedBy>
  <cp:revision>147</cp:revision>
  <cp:lastPrinted>2018-05-20T21:30:04Z</cp:lastPrinted>
  <dcterms:created xsi:type="dcterms:W3CDTF">2017-10-29T12:42:11Z</dcterms:created>
  <dcterms:modified xsi:type="dcterms:W3CDTF">2019-05-08T16:45:01Z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0x0101000744F8B4A45E39488D8F4C13960E0489</vt:lpwstr>
  </property>
</Properties>
</file>